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82" r:id="rId3"/>
    <p:sldId id="283" r:id="rId4"/>
    <p:sldId id="261" r:id="rId5"/>
    <p:sldId id="273" r:id="rId6"/>
    <p:sldId id="263" r:id="rId7"/>
    <p:sldId id="264" r:id="rId8"/>
    <p:sldId id="284" r:id="rId9"/>
    <p:sldId id="285" r:id="rId10"/>
    <p:sldId id="265" r:id="rId11"/>
    <p:sldId id="268" r:id="rId12"/>
    <p:sldId id="288" r:id="rId13"/>
    <p:sldId id="286" r:id="rId14"/>
    <p:sldId id="287" r:id="rId15"/>
    <p:sldId id="269" r:id="rId16"/>
    <p:sldId id="289" r:id="rId17"/>
    <p:sldId id="274" r:id="rId18"/>
    <p:sldId id="275" r:id="rId19"/>
    <p:sldId id="277" r:id="rId20"/>
    <p:sldId id="276"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208B8-E858-49C2-BE61-493C7FA1EDBD}" v="13" dt="2023-11-27T13:37:24.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31" autoAdjust="0"/>
  </p:normalViewPr>
  <p:slideViewPr>
    <p:cSldViewPr snapToGrid="0">
      <p:cViewPr varScale="1">
        <p:scale>
          <a:sx n="79" d="100"/>
          <a:sy n="79" d="100"/>
        </p:scale>
        <p:origin x="56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FBB2B-5231-412A-B616-8A0DCFA62BB7}"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GB"/>
        </a:p>
      </dgm:t>
    </dgm:pt>
    <dgm:pt modelId="{E864C446-F7B9-43C9-B6B0-9093066D304B}">
      <dgm:prSet phldrT="[Text]"/>
      <dgm:spPr/>
      <dgm:t>
        <a:bodyPr/>
        <a:lstStyle/>
        <a:p>
          <a:r>
            <a:rPr lang="en-GB" b="1" dirty="0"/>
            <a:t>Allah</a:t>
          </a:r>
        </a:p>
      </dgm:t>
    </dgm:pt>
    <dgm:pt modelId="{85301DAF-373B-4E89-8048-738F049DC8D8}" type="parTrans" cxnId="{C41C614E-115F-41F3-BB8A-0040800AC22D}">
      <dgm:prSet/>
      <dgm:spPr/>
      <dgm:t>
        <a:bodyPr/>
        <a:lstStyle/>
        <a:p>
          <a:endParaRPr lang="en-GB"/>
        </a:p>
      </dgm:t>
    </dgm:pt>
    <dgm:pt modelId="{121F8F39-04F4-4068-BB79-D7EE3D1924D5}" type="sibTrans" cxnId="{C41C614E-115F-41F3-BB8A-0040800AC22D}">
      <dgm:prSet/>
      <dgm:spPr/>
      <dgm:t>
        <a:bodyPr/>
        <a:lstStyle/>
        <a:p>
          <a:endParaRPr lang="en-GB"/>
        </a:p>
      </dgm:t>
    </dgm:pt>
    <dgm:pt modelId="{33C89E8E-2139-4934-8834-4A31094365EB}">
      <dgm:prSet phldrT="[Text]"/>
      <dgm:spPr>
        <a:solidFill>
          <a:srgbClr val="FF0000"/>
        </a:solidFill>
      </dgm:spPr>
      <dgm:t>
        <a:bodyPr/>
        <a:lstStyle/>
        <a:p>
          <a:r>
            <a:rPr lang="en-GB" b="1" dirty="0"/>
            <a:t>Books</a:t>
          </a:r>
        </a:p>
      </dgm:t>
    </dgm:pt>
    <dgm:pt modelId="{BF592713-8D85-46D8-A4DE-B1D33D326E11}" type="parTrans" cxnId="{E9F92013-F257-42EF-A29F-29E7EFA0EB6C}">
      <dgm:prSet/>
      <dgm:spPr/>
      <dgm:t>
        <a:bodyPr/>
        <a:lstStyle/>
        <a:p>
          <a:endParaRPr lang="en-GB"/>
        </a:p>
      </dgm:t>
    </dgm:pt>
    <dgm:pt modelId="{694E95E6-5A6F-4579-80DD-176E2932847E}" type="sibTrans" cxnId="{E9F92013-F257-42EF-A29F-29E7EFA0EB6C}">
      <dgm:prSet/>
      <dgm:spPr/>
      <dgm:t>
        <a:bodyPr/>
        <a:lstStyle/>
        <a:p>
          <a:endParaRPr lang="en-GB"/>
        </a:p>
      </dgm:t>
    </dgm:pt>
    <dgm:pt modelId="{DCB328FD-5EA1-4712-8CC1-0A3D593E8980}">
      <dgm:prSet phldrT="[Text]"/>
      <dgm:spPr/>
      <dgm:t>
        <a:bodyPr/>
        <a:lstStyle/>
        <a:p>
          <a:r>
            <a:rPr lang="en-GB" b="1" dirty="0"/>
            <a:t>Messengers</a:t>
          </a:r>
        </a:p>
      </dgm:t>
    </dgm:pt>
    <dgm:pt modelId="{F53910DD-0D7E-49C5-B1C0-1EBAB9FE26BD}" type="parTrans" cxnId="{F55C92EB-63BF-459D-90E9-A8B2400E4DE8}">
      <dgm:prSet/>
      <dgm:spPr/>
      <dgm:t>
        <a:bodyPr/>
        <a:lstStyle/>
        <a:p>
          <a:endParaRPr lang="en-GB"/>
        </a:p>
      </dgm:t>
    </dgm:pt>
    <dgm:pt modelId="{EDA40277-EE72-4010-83E3-169F7B3EB2FB}" type="sibTrans" cxnId="{F55C92EB-63BF-459D-90E9-A8B2400E4DE8}">
      <dgm:prSet/>
      <dgm:spPr/>
      <dgm:t>
        <a:bodyPr/>
        <a:lstStyle/>
        <a:p>
          <a:endParaRPr lang="en-GB"/>
        </a:p>
      </dgm:t>
    </dgm:pt>
    <dgm:pt modelId="{BD77E65A-E086-4C90-8840-D76DC40F7CFF}">
      <dgm:prSet phldrT="[Text]"/>
      <dgm:spPr/>
      <dgm:t>
        <a:bodyPr/>
        <a:lstStyle/>
        <a:p>
          <a:r>
            <a:rPr lang="en-GB" b="1" dirty="0"/>
            <a:t>Last Day </a:t>
          </a:r>
        </a:p>
      </dgm:t>
    </dgm:pt>
    <dgm:pt modelId="{655E045C-D2BE-4535-98AF-D6D163340D06}" type="parTrans" cxnId="{E7F27253-1A1D-4F6B-AEA6-E03D71C0543D}">
      <dgm:prSet/>
      <dgm:spPr/>
      <dgm:t>
        <a:bodyPr/>
        <a:lstStyle/>
        <a:p>
          <a:endParaRPr lang="en-GB"/>
        </a:p>
      </dgm:t>
    </dgm:pt>
    <dgm:pt modelId="{78E38525-E3FD-4404-ABF6-F0512136A103}" type="sibTrans" cxnId="{E7F27253-1A1D-4F6B-AEA6-E03D71C0543D}">
      <dgm:prSet/>
      <dgm:spPr/>
      <dgm:t>
        <a:bodyPr/>
        <a:lstStyle/>
        <a:p>
          <a:endParaRPr lang="en-GB"/>
        </a:p>
      </dgm:t>
    </dgm:pt>
    <dgm:pt modelId="{FC26F5E5-B96D-4690-8E65-1D8BD9D9B291}">
      <dgm:prSet phldrT="[Text]"/>
      <dgm:spPr>
        <a:solidFill>
          <a:srgbClr val="7030A0"/>
        </a:solidFill>
      </dgm:spPr>
      <dgm:t>
        <a:bodyPr/>
        <a:lstStyle/>
        <a:p>
          <a:r>
            <a:rPr lang="en-GB" b="1" dirty="0"/>
            <a:t>Angels</a:t>
          </a:r>
        </a:p>
      </dgm:t>
    </dgm:pt>
    <dgm:pt modelId="{3D533BBE-95C2-45B6-A695-B6178C701118}" type="parTrans" cxnId="{65714DCD-ABCD-4A1F-A8F4-0DD12ECC7F41}">
      <dgm:prSet/>
      <dgm:spPr/>
      <dgm:t>
        <a:bodyPr/>
        <a:lstStyle/>
        <a:p>
          <a:endParaRPr lang="en-GB"/>
        </a:p>
      </dgm:t>
    </dgm:pt>
    <dgm:pt modelId="{0698AC4C-72E1-49EE-BCF8-BBEA0111FD34}" type="sibTrans" cxnId="{65714DCD-ABCD-4A1F-A8F4-0DD12ECC7F41}">
      <dgm:prSet/>
      <dgm:spPr/>
      <dgm:t>
        <a:bodyPr/>
        <a:lstStyle/>
        <a:p>
          <a:endParaRPr lang="en-GB"/>
        </a:p>
      </dgm:t>
    </dgm:pt>
    <dgm:pt modelId="{808C403F-11F1-40EA-8579-F06E1FBF6B32}">
      <dgm:prSet phldrT="[Text]"/>
      <dgm:spPr/>
      <dgm:t>
        <a:bodyPr/>
        <a:lstStyle/>
        <a:p>
          <a:r>
            <a:rPr lang="en-GB" b="1" dirty="0"/>
            <a:t>Resurrection</a:t>
          </a:r>
        </a:p>
      </dgm:t>
    </dgm:pt>
    <dgm:pt modelId="{31FD9498-CC78-4DB9-B995-F780EF1E5D56}" type="parTrans" cxnId="{254BDA8A-884E-4201-B221-B61986EB1D72}">
      <dgm:prSet/>
      <dgm:spPr/>
      <dgm:t>
        <a:bodyPr/>
        <a:lstStyle/>
        <a:p>
          <a:endParaRPr lang="en-GB"/>
        </a:p>
      </dgm:t>
    </dgm:pt>
    <dgm:pt modelId="{12F8B129-48AD-4AC0-AE7C-547445648F2C}" type="sibTrans" cxnId="{254BDA8A-884E-4201-B221-B61986EB1D72}">
      <dgm:prSet/>
      <dgm:spPr/>
      <dgm:t>
        <a:bodyPr/>
        <a:lstStyle/>
        <a:p>
          <a:endParaRPr lang="en-GB"/>
        </a:p>
      </dgm:t>
    </dgm:pt>
    <dgm:pt modelId="{56FA99AA-E0AA-42B7-8FFF-2B7CA31FA611}">
      <dgm:prSet phldrT="[Text]"/>
      <dgm:spPr/>
      <dgm:t>
        <a:bodyPr/>
        <a:lstStyle/>
        <a:p>
          <a:r>
            <a:rPr lang="en-GB" b="1" dirty="0"/>
            <a:t>Qadr</a:t>
          </a:r>
        </a:p>
      </dgm:t>
    </dgm:pt>
    <dgm:pt modelId="{B5FD530B-9449-4AA8-AF07-B43C84A10B8E}" type="parTrans" cxnId="{9364E03E-0769-44EA-AC6C-174AC399E2F3}">
      <dgm:prSet/>
      <dgm:spPr/>
      <dgm:t>
        <a:bodyPr/>
        <a:lstStyle/>
        <a:p>
          <a:endParaRPr lang="en-GB"/>
        </a:p>
      </dgm:t>
    </dgm:pt>
    <dgm:pt modelId="{33F75847-B5FE-4E7D-AFE3-406715E7CD7D}" type="sibTrans" cxnId="{9364E03E-0769-44EA-AC6C-174AC399E2F3}">
      <dgm:prSet/>
      <dgm:spPr/>
      <dgm:t>
        <a:bodyPr/>
        <a:lstStyle/>
        <a:p>
          <a:endParaRPr lang="en-GB"/>
        </a:p>
      </dgm:t>
    </dgm:pt>
    <dgm:pt modelId="{3C3B77E8-ED7B-4785-94FE-188744857B33}" type="pres">
      <dgm:prSet presAssocID="{8FCFBB2B-5231-412A-B616-8A0DCFA62BB7}" presName="Name0" presStyleCnt="0">
        <dgm:presLayoutVars>
          <dgm:chMax val="1"/>
          <dgm:chPref val="1"/>
          <dgm:dir/>
          <dgm:animOne val="branch"/>
          <dgm:animLvl val="lvl"/>
        </dgm:presLayoutVars>
      </dgm:prSet>
      <dgm:spPr/>
    </dgm:pt>
    <dgm:pt modelId="{3937EF0C-EBA2-4FBE-8F80-2446F068A497}" type="pres">
      <dgm:prSet presAssocID="{E864C446-F7B9-43C9-B6B0-9093066D304B}" presName="Parent" presStyleLbl="node0" presStyleIdx="0" presStyleCnt="1">
        <dgm:presLayoutVars>
          <dgm:chMax val="6"/>
          <dgm:chPref val="6"/>
        </dgm:presLayoutVars>
      </dgm:prSet>
      <dgm:spPr/>
    </dgm:pt>
    <dgm:pt modelId="{E83A34E2-3D8D-478E-861F-1BD3EC327D90}" type="pres">
      <dgm:prSet presAssocID="{33C89E8E-2139-4934-8834-4A31094365EB}" presName="Accent1" presStyleCnt="0"/>
      <dgm:spPr/>
    </dgm:pt>
    <dgm:pt modelId="{B8D18701-44FD-49F7-B231-C94A972E27D8}" type="pres">
      <dgm:prSet presAssocID="{33C89E8E-2139-4934-8834-4A31094365EB}" presName="Accent" presStyleLbl="bgShp" presStyleIdx="0" presStyleCnt="6"/>
      <dgm:spPr/>
    </dgm:pt>
    <dgm:pt modelId="{212FB648-9D72-4538-B507-01A45B278B77}" type="pres">
      <dgm:prSet presAssocID="{33C89E8E-2139-4934-8834-4A31094365EB}" presName="Child1" presStyleLbl="node1" presStyleIdx="0" presStyleCnt="6">
        <dgm:presLayoutVars>
          <dgm:chMax val="0"/>
          <dgm:chPref val="0"/>
          <dgm:bulletEnabled val="1"/>
        </dgm:presLayoutVars>
      </dgm:prSet>
      <dgm:spPr/>
    </dgm:pt>
    <dgm:pt modelId="{44DF0589-3D2D-45E3-A2AE-96505D05DBF9}" type="pres">
      <dgm:prSet presAssocID="{DCB328FD-5EA1-4712-8CC1-0A3D593E8980}" presName="Accent2" presStyleCnt="0"/>
      <dgm:spPr/>
    </dgm:pt>
    <dgm:pt modelId="{5C963307-1D39-448F-89F8-1B4A1938C656}" type="pres">
      <dgm:prSet presAssocID="{DCB328FD-5EA1-4712-8CC1-0A3D593E8980}" presName="Accent" presStyleLbl="bgShp" presStyleIdx="1" presStyleCnt="6"/>
      <dgm:spPr/>
    </dgm:pt>
    <dgm:pt modelId="{DC706878-CD30-4485-8FEF-12FE781F742D}" type="pres">
      <dgm:prSet presAssocID="{DCB328FD-5EA1-4712-8CC1-0A3D593E8980}" presName="Child2" presStyleLbl="node1" presStyleIdx="1" presStyleCnt="6">
        <dgm:presLayoutVars>
          <dgm:chMax val="0"/>
          <dgm:chPref val="0"/>
          <dgm:bulletEnabled val="1"/>
        </dgm:presLayoutVars>
      </dgm:prSet>
      <dgm:spPr/>
    </dgm:pt>
    <dgm:pt modelId="{8EDA0D04-DD01-4CBC-BB9E-06A4F57F38EE}" type="pres">
      <dgm:prSet presAssocID="{BD77E65A-E086-4C90-8840-D76DC40F7CFF}" presName="Accent3" presStyleCnt="0"/>
      <dgm:spPr/>
    </dgm:pt>
    <dgm:pt modelId="{15CE85E9-60E3-4190-B120-C9BA5F14A5C5}" type="pres">
      <dgm:prSet presAssocID="{BD77E65A-E086-4C90-8840-D76DC40F7CFF}" presName="Accent" presStyleLbl="bgShp" presStyleIdx="2" presStyleCnt="6"/>
      <dgm:spPr/>
    </dgm:pt>
    <dgm:pt modelId="{7A929060-5D37-4134-8EE2-CE061271C6E3}" type="pres">
      <dgm:prSet presAssocID="{BD77E65A-E086-4C90-8840-D76DC40F7CFF}" presName="Child3" presStyleLbl="node1" presStyleIdx="2" presStyleCnt="6">
        <dgm:presLayoutVars>
          <dgm:chMax val="0"/>
          <dgm:chPref val="0"/>
          <dgm:bulletEnabled val="1"/>
        </dgm:presLayoutVars>
      </dgm:prSet>
      <dgm:spPr/>
    </dgm:pt>
    <dgm:pt modelId="{09DA62E2-44CE-4E63-8BF6-194640FC28C2}" type="pres">
      <dgm:prSet presAssocID="{FC26F5E5-B96D-4690-8E65-1D8BD9D9B291}" presName="Accent4" presStyleCnt="0"/>
      <dgm:spPr/>
    </dgm:pt>
    <dgm:pt modelId="{AAB027A2-2A01-4BEE-B8C7-316CA7446EA1}" type="pres">
      <dgm:prSet presAssocID="{FC26F5E5-B96D-4690-8E65-1D8BD9D9B291}" presName="Accent" presStyleLbl="bgShp" presStyleIdx="3" presStyleCnt="6"/>
      <dgm:spPr/>
    </dgm:pt>
    <dgm:pt modelId="{BF317A18-3B03-4C34-AEB3-684F4F0EADE3}" type="pres">
      <dgm:prSet presAssocID="{FC26F5E5-B96D-4690-8E65-1D8BD9D9B291}" presName="Child4" presStyleLbl="node1" presStyleIdx="3" presStyleCnt="6">
        <dgm:presLayoutVars>
          <dgm:chMax val="0"/>
          <dgm:chPref val="0"/>
          <dgm:bulletEnabled val="1"/>
        </dgm:presLayoutVars>
      </dgm:prSet>
      <dgm:spPr/>
    </dgm:pt>
    <dgm:pt modelId="{3C73CD00-0253-4C6B-A37E-CE45D86657AC}" type="pres">
      <dgm:prSet presAssocID="{808C403F-11F1-40EA-8579-F06E1FBF6B32}" presName="Accent5" presStyleCnt="0"/>
      <dgm:spPr/>
    </dgm:pt>
    <dgm:pt modelId="{77E7639E-35CE-4230-9E94-A2872997F075}" type="pres">
      <dgm:prSet presAssocID="{808C403F-11F1-40EA-8579-F06E1FBF6B32}" presName="Accent" presStyleLbl="bgShp" presStyleIdx="4" presStyleCnt="6"/>
      <dgm:spPr/>
    </dgm:pt>
    <dgm:pt modelId="{D7649265-C32C-4302-9A6A-94610A66133F}" type="pres">
      <dgm:prSet presAssocID="{808C403F-11F1-40EA-8579-F06E1FBF6B32}" presName="Child5" presStyleLbl="node1" presStyleIdx="4" presStyleCnt="6">
        <dgm:presLayoutVars>
          <dgm:chMax val="0"/>
          <dgm:chPref val="0"/>
          <dgm:bulletEnabled val="1"/>
        </dgm:presLayoutVars>
      </dgm:prSet>
      <dgm:spPr/>
    </dgm:pt>
    <dgm:pt modelId="{DC37D29C-EFE6-4A10-A472-04D8A98C484E}" type="pres">
      <dgm:prSet presAssocID="{56FA99AA-E0AA-42B7-8FFF-2B7CA31FA611}" presName="Accent6" presStyleCnt="0"/>
      <dgm:spPr/>
    </dgm:pt>
    <dgm:pt modelId="{9E3CBED8-F412-4BAA-AB8B-081EBDD90E3A}" type="pres">
      <dgm:prSet presAssocID="{56FA99AA-E0AA-42B7-8FFF-2B7CA31FA611}" presName="Accent" presStyleLbl="bgShp" presStyleIdx="5" presStyleCnt="6"/>
      <dgm:spPr/>
    </dgm:pt>
    <dgm:pt modelId="{2140679E-146A-4CCD-9961-131DD4E4DC18}" type="pres">
      <dgm:prSet presAssocID="{56FA99AA-E0AA-42B7-8FFF-2B7CA31FA611}" presName="Child6" presStyleLbl="node1" presStyleIdx="5" presStyleCnt="6">
        <dgm:presLayoutVars>
          <dgm:chMax val="0"/>
          <dgm:chPref val="0"/>
          <dgm:bulletEnabled val="1"/>
        </dgm:presLayoutVars>
      </dgm:prSet>
      <dgm:spPr/>
    </dgm:pt>
  </dgm:ptLst>
  <dgm:cxnLst>
    <dgm:cxn modelId="{2CA4CF0D-03D8-4913-8C40-F842AD7FEC63}" type="presOf" srcId="{DCB328FD-5EA1-4712-8CC1-0A3D593E8980}" destId="{DC706878-CD30-4485-8FEF-12FE781F742D}" srcOrd="0" destOrd="0" presId="urn:microsoft.com/office/officeart/2011/layout/HexagonRadial"/>
    <dgm:cxn modelId="{E9F92013-F257-42EF-A29F-29E7EFA0EB6C}" srcId="{E864C446-F7B9-43C9-B6B0-9093066D304B}" destId="{33C89E8E-2139-4934-8834-4A31094365EB}" srcOrd="0" destOrd="0" parTransId="{BF592713-8D85-46D8-A4DE-B1D33D326E11}" sibTransId="{694E95E6-5A6F-4579-80DD-176E2932847E}"/>
    <dgm:cxn modelId="{9364E03E-0769-44EA-AC6C-174AC399E2F3}" srcId="{E864C446-F7B9-43C9-B6B0-9093066D304B}" destId="{56FA99AA-E0AA-42B7-8FFF-2B7CA31FA611}" srcOrd="5" destOrd="0" parTransId="{B5FD530B-9449-4AA8-AF07-B43C84A10B8E}" sibTransId="{33F75847-B5FE-4E7D-AFE3-406715E7CD7D}"/>
    <dgm:cxn modelId="{C262F063-FDE5-4712-A517-2728055CA1D3}" type="presOf" srcId="{FC26F5E5-B96D-4690-8E65-1D8BD9D9B291}" destId="{BF317A18-3B03-4C34-AEB3-684F4F0EADE3}" srcOrd="0" destOrd="0" presId="urn:microsoft.com/office/officeart/2011/layout/HexagonRadial"/>
    <dgm:cxn modelId="{5541DE45-AAE6-4793-BB2F-F490DF7E12E2}" type="presOf" srcId="{56FA99AA-E0AA-42B7-8FFF-2B7CA31FA611}" destId="{2140679E-146A-4CCD-9961-131DD4E4DC18}" srcOrd="0" destOrd="0" presId="urn:microsoft.com/office/officeart/2011/layout/HexagonRadial"/>
    <dgm:cxn modelId="{3DDBBD69-F550-4EE4-8045-E119F984D917}" type="presOf" srcId="{33C89E8E-2139-4934-8834-4A31094365EB}" destId="{212FB648-9D72-4538-B507-01A45B278B77}" srcOrd="0" destOrd="0" presId="urn:microsoft.com/office/officeart/2011/layout/HexagonRadial"/>
    <dgm:cxn modelId="{C41C614E-115F-41F3-BB8A-0040800AC22D}" srcId="{8FCFBB2B-5231-412A-B616-8A0DCFA62BB7}" destId="{E864C446-F7B9-43C9-B6B0-9093066D304B}" srcOrd="0" destOrd="0" parTransId="{85301DAF-373B-4E89-8048-738F049DC8D8}" sibTransId="{121F8F39-04F4-4068-BB79-D7EE3D1924D5}"/>
    <dgm:cxn modelId="{2153714F-DC24-469B-B217-DCC22D337463}" type="presOf" srcId="{808C403F-11F1-40EA-8579-F06E1FBF6B32}" destId="{D7649265-C32C-4302-9A6A-94610A66133F}" srcOrd="0" destOrd="0" presId="urn:microsoft.com/office/officeart/2011/layout/HexagonRadial"/>
    <dgm:cxn modelId="{E7F27253-1A1D-4F6B-AEA6-E03D71C0543D}" srcId="{E864C446-F7B9-43C9-B6B0-9093066D304B}" destId="{BD77E65A-E086-4C90-8840-D76DC40F7CFF}" srcOrd="2" destOrd="0" parTransId="{655E045C-D2BE-4535-98AF-D6D163340D06}" sibTransId="{78E38525-E3FD-4404-ABF6-F0512136A103}"/>
    <dgm:cxn modelId="{2EB20C88-6375-4562-AF9C-890E63FFF510}" type="presOf" srcId="{BD77E65A-E086-4C90-8840-D76DC40F7CFF}" destId="{7A929060-5D37-4134-8EE2-CE061271C6E3}" srcOrd="0" destOrd="0" presId="urn:microsoft.com/office/officeart/2011/layout/HexagonRadial"/>
    <dgm:cxn modelId="{254BDA8A-884E-4201-B221-B61986EB1D72}" srcId="{E864C446-F7B9-43C9-B6B0-9093066D304B}" destId="{808C403F-11F1-40EA-8579-F06E1FBF6B32}" srcOrd="4" destOrd="0" parTransId="{31FD9498-CC78-4DB9-B995-F780EF1E5D56}" sibTransId="{12F8B129-48AD-4AC0-AE7C-547445648F2C}"/>
    <dgm:cxn modelId="{11211BCD-D894-4211-B89B-A47FAADFD649}" type="presOf" srcId="{8FCFBB2B-5231-412A-B616-8A0DCFA62BB7}" destId="{3C3B77E8-ED7B-4785-94FE-188744857B33}" srcOrd="0" destOrd="0" presId="urn:microsoft.com/office/officeart/2011/layout/HexagonRadial"/>
    <dgm:cxn modelId="{65714DCD-ABCD-4A1F-A8F4-0DD12ECC7F41}" srcId="{E864C446-F7B9-43C9-B6B0-9093066D304B}" destId="{FC26F5E5-B96D-4690-8E65-1D8BD9D9B291}" srcOrd="3" destOrd="0" parTransId="{3D533BBE-95C2-45B6-A695-B6178C701118}" sibTransId="{0698AC4C-72E1-49EE-BCF8-BBEA0111FD34}"/>
    <dgm:cxn modelId="{F55C92EB-63BF-459D-90E9-A8B2400E4DE8}" srcId="{E864C446-F7B9-43C9-B6B0-9093066D304B}" destId="{DCB328FD-5EA1-4712-8CC1-0A3D593E8980}" srcOrd="1" destOrd="0" parTransId="{F53910DD-0D7E-49C5-B1C0-1EBAB9FE26BD}" sibTransId="{EDA40277-EE72-4010-83E3-169F7B3EB2FB}"/>
    <dgm:cxn modelId="{BDE387EC-A5A3-4CAA-A1EC-B4563C204A37}" type="presOf" srcId="{E864C446-F7B9-43C9-B6B0-9093066D304B}" destId="{3937EF0C-EBA2-4FBE-8F80-2446F068A497}" srcOrd="0" destOrd="0" presId="urn:microsoft.com/office/officeart/2011/layout/HexagonRadial"/>
    <dgm:cxn modelId="{4259C62E-9237-4E83-AAAC-8ACDB19343F8}" type="presParOf" srcId="{3C3B77E8-ED7B-4785-94FE-188744857B33}" destId="{3937EF0C-EBA2-4FBE-8F80-2446F068A497}" srcOrd="0" destOrd="0" presId="urn:microsoft.com/office/officeart/2011/layout/HexagonRadial"/>
    <dgm:cxn modelId="{5C8A43A7-11BC-491E-945D-FC85756BC319}" type="presParOf" srcId="{3C3B77E8-ED7B-4785-94FE-188744857B33}" destId="{E83A34E2-3D8D-478E-861F-1BD3EC327D90}" srcOrd="1" destOrd="0" presId="urn:microsoft.com/office/officeart/2011/layout/HexagonRadial"/>
    <dgm:cxn modelId="{52DC0224-0B27-4A30-B8B5-C570B49B3920}" type="presParOf" srcId="{E83A34E2-3D8D-478E-861F-1BD3EC327D90}" destId="{B8D18701-44FD-49F7-B231-C94A972E27D8}" srcOrd="0" destOrd="0" presId="urn:microsoft.com/office/officeart/2011/layout/HexagonRadial"/>
    <dgm:cxn modelId="{D068C3BA-94BF-47A3-855B-9AC5C1E86565}" type="presParOf" srcId="{3C3B77E8-ED7B-4785-94FE-188744857B33}" destId="{212FB648-9D72-4538-B507-01A45B278B77}" srcOrd="2" destOrd="0" presId="urn:microsoft.com/office/officeart/2011/layout/HexagonRadial"/>
    <dgm:cxn modelId="{8DC098FB-770B-4054-AF21-DB325846056D}" type="presParOf" srcId="{3C3B77E8-ED7B-4785-94FE-188744857B33}" destId="{44DF0589-3D2D-45E3-A2AE-96505D05DBF9}" srcOrd="3" destOrd="0" presId="urn:microsoft.com/office/officeart/2011/layout/HexagonRadial"/>
    <dgm:cxn modelId="{792E412E-20FF-44CB-8129-3F0CC1C4D780}" type="presParOf" srcId="{44DF0589-3D2D-45E3-A2AE-96505D05DBF9}" destId="{5C963307-1D39-448F-89F8-1B4A1938C656}" srcOrd="0" destOrd="0" presId="urn:microsoft.com/office/officeart/2011/layout/HexagonRadial"/>
    <dgm:cxn modelId="{80080F64-B849-45A8-A4C3-4B3A6FA7D53A}" type="presParOf" srcId="{3C3B77E8-ED7B-4785-94FE-188744857B33}" destId="{DC706878-CD30-4485-8FEF-12FE781F742D}" srcOrd="4" destOrd="0" presId="urn:microsoft.com/office/officeart/2011/layout/HexagonRadial"/>
    <dgm:cxn modelId="{04861BD2-E6E2-4A84-874B-AAC05D58280D}" type="presParOf" srcId="{3C3B77E8-ED7B-4785-94FE-188744857B33}" destId="{8EDA0D04-DD01-4CBC-BB9E-06A4F57F38EE}" srcOrd="5" destOrd="0" presId="urn:microsoft.com/office/officeart/2011/layout/HexagonRadial"/>
    <dgm:cxn modelId="{9FEEEC79-C2A8-4757-B093-8A61C6144639}" type="presParOf" srcId="{8EDA0D04-DD01-4CBC-BB9E-06A4F57F38EE}" destId="{15CE85E9-60E3-4190-B120-C9BA5F14A5C5}" srcOrd="0" destOrd="0" presId="urn:microsoft.com/office/officeart/2011/layout/HexagonRadial"/>
    <dgm:cxn modelId="{3B0D8986-11A3-4742-95DC-3F6D1C3882C0}" type="presParOf" srcId="{3C3B77E8-ED7B-4785-94FE-188744857B33}" destId="{7A929060-5D37-4134-8EE2-CE061271C6E3}" srcOrd="6" destOrd="0" presId="urn:microsoft.com/office/officeart/2011/layout/HexagonRadial"/>
    <dgm:cxn modelId="{3FBC88C7-025A-4CFE-BD78-1DA0B9285090}" type="presParOf" srcId="{3C3B77E8-ED7B-4785-94FE-188744857B33}" destId="{09DA62E2-44CE-4E63-8BF6-194640FC28C2}" srcOrd="7" destOrd="0" presId="urn:microsoft.com/office/officeart/2011/layout/HexagonRadial"/>
    <dgm:cxn modelId="{08F4FB00-B955-4D7F-8F73-57D0B5D95480}" type="presParOf" srcId="{09DA62E2-44CE-4E63-8BF6-194640FC28C2}" destId="{AAB027A2-2A01-4BEE-B8C7-316CA7446EA1}" srcOrd="0" destOrd="0" presId="urn:microsoft.com/office/officeart/2011/layout/HexagonRadial"/>
    <dgm:cxn modelId="{66E72BFE-5C51-4028-AFDA-05C1D22CBEF9}" type="presParOf" srcId="{3C3B77E8-ED7B-4785-94FE-188744857B33}" destId="{BF317A18-3B03-4C34-AEB3-684F4F0EADE3}" srcOrd="8" destOrd="0" presId="urn:microsoft.com/office/officeart/2011/layout/HexagonRadial"/>
    <dgm:cxn modelId="{5AD77E18-C565-4D22-BCD3-F104901BFEAD}" type="presParOf" srcId="{3C3B77E8-ED7B-4785-94FE-188744857B33}" destId="{3C73CD00-0253-4C6B-A37E-CE45D86657AC}" srcOrd="9" destOrd="0" presId="urn:microsoft.com/office/officeart/2011/layout/HexagonRadial"/>
    <dgm:cxn modelId="{E466B690-2D13-44FB-BCD6-9227B1852C6C}" type="presParOf" srcId="{3C73CD00-0253-4C6B-A37E-CE45D86657AC}" destId="{77E7639E-35CE-4230-9E94-A2872997F075}" srcOrd="0" destOrd="0" presId="urn:microsoft.com/office/officeart/2011/layout/HexagonRadial"/>
    <dgm:cxn modelId="{86C739B2-D385-4C9C-97E9-7DEF46B9F1AD}" type="presParOf" srcId="{3C3B77E8-ED7B-4785-94FE-188744857B33}" destId="{D7649265-C32C-4302-9A6A-94610A66133F}" srcOrd="10" destOrd="0" presId="urn:microsoft.com/office/officeart/2011/layout/HexagonRadial"/>
    <dgm:cxn modelId="{46AD38D4-963A-4404-A5A8-580C34B43939}" type="presParOf" srcId="{3C3B77E8-ED7B-4785-94FE-188744857B33}" destId="{DC37D29C-EFE6-4A10-A472-04D8A98C484E}" srcOrd="11" destOrd="0" presId="urn:microsoft.com/office/officeart/2011/layout/HexagonRadial"/>
    <dgm:cxn modelId="{9A3E68E0-ADDE-4CB2-B242-002AC33790A5}" type="presParOf" srcId="{DC37D29C-EFE6-4A10-A472-04D8A98C484E}" destId="{9E3CBED8-F412-4BAA-AB8B-081EBDD90E3A}" srcOrd="0" destOrd="0" presId="urn:microsoft.com/office/officeart/2011/layout/HexagonRadial"/>
    <dgm:cxn modelId="{6E9E34BD-3D62-4517-BE76-CBBE7ECD4869}" type="presParOf" srcId="{3C3B77E8-ED7B-4785-94FE-188744857B33}" destId="{2140679E-146A-4CCD-9961-131DD4E4DC18}"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7EF0C-EBA2-4FBE-8F80-2446F068A497}">
      <dsp:nvSpPr>
        <dsp:cNvPr id="0" name=""/>
        <dsp:cNvSpPr/>
      </dsp:nvSpPr>
      <dsp:spPr>
        <a:xfrm>
          <a:off x="1745276" y="2049372"/>
          <a:ext cx="2604841" cy="22532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Allah</a:t>
          </a:r>
        </a:p>
      </dsp:txBody>
      <dsp:txXfrm>
        <a:off x="2176935" y="2422774"/>
        <a:ext cx="1741523" cy="1506489"/>
      </dsp:txXfrm>
    </dsp:sp>
    <dsp:sp modelId="{5C963307-1D39-448F-89F8-1B4A1938C656}">
      <dsp:nvSpPr>
        <dsp:cNvPr id="0" name=""/>
        <dsp:cNvSpPr/>
      </dsp:nvSpPr>
      <dsp:spPr>
        <a:xfrm>
          <a:off x="3376407" y="971323"/>
          <a:ext cx="982799" cy="84681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FB648-9D72-4538-B507-01A45B278B77}">
      <dsp:nvSpPr>
        <dsp:cNvPr id="0" name=""/>
        <dsp:cNvSpPr/>
      </dsp:nvSpPr>
      <dsp:spPr>
        <a:xfrm>
          <a:off x="1985219" y="0"/>
          <a:ext cx="2134649" cy="1846722"/>
        </a:xfrm>
        <a:prstGeom prst="hexagon">
          <a:avLst>
            <a:gd name="adj" fmla="val 2857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Books</a:t>
          </a:r>
        </a:p>
      </dsp:txBody>
      <dsp:txXfrm>
        <a:off x="2338976" y="306041"/>
        <a:ext cx="1427135" cy="1234640"/>
      </dsp:txXfrm>
    </dsp:sp>
    <dsp:sp modelId="{15CE85E9-60E3-4190-B120-C9BA5F14A5C5}">
      <dsp:nvSpPr>
        <dsp:cNvPr id="0" name=""/>
        <dsp:cNvSpPr/>
      </dsp:nvSpPr>
      <dsp:spPr>
        <a:xfrm>
          <a:off x="4523410" y="2554410"/>
          <a:ext cx="982799" cy="84681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06878-CD30-4485-8FEF-12FE781F742D}">
      <dsp:nvSpPr>
        <dsp:cNvPr id="0" name=""/>
        <dsp:cNvSpPr/>
      </dsp:nvSpPr>
      <dsp:spPr>
        <a:xfrm>
          <a:off x="3942940" y="1135858"/>
          <a:ext cx="2134649" cy="184672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Messengers</a:t>
          </a:r>
        </a:p>
      </dsp:txBody>
      <dsp:txXfrm>
        <a:off x="4296697" y="1441899"/>
        <a:ext cx="1427135" cy="1234640"/>
      </dsp:txXfrm>
    </dsp:sp>
    <dsp:sp modelId="{AAB027A2-2A01-4BEE-B8C7-316CA7446EA1}">
      <dsp:nvSpPr>
        <dsp:cNvPr id="0" name=""/>
        <dsp:cNvSpPr/>
      </dsp:nvSpPr>
      <dsp:spPr>
        <a:xfrm>
          <a:off x="3726628" y="4341417"/>
          <a:ext cx="982799" cy="84681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29060-5D37-4134-8EE2-CE061271C6E3}">
      <dsp:nvSpPr>
        <dsp:cNvPr id="0" name=""/>
        <dsp:cNvSpPr/>
      </dsp:nvSpPr>
      <dsp:spPr>
        <a:xfrm>
          <a:off x="3942940" y="3368823"/>
          <a:ext cx="2134649" cy="184672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Last Day </a:t>
          </a:r>
        </a:p>
      </dsp:txBody>
      <dsp:txXfrm>
        <a:off x="4296697" y="3674864"/>
        <a:ext cx="1427135" cy="1234640"/>
      </dsp:txXfrm>
    </dsp:sp>
    <dsp:sp modelId="{77E7639E-35CE-4230-9E94-A2872997F075}">
      <dsp:nvSpPr>
        <dsp:cNvPr id="0" name=""/>
        <dsp:cNvSpPr/>
      </dsp:nvSpPr>
      <dsp:spPr>
        <a:xfrm>
          <a:off x="1750123" y="4526915"/>
          <a:ext cx="982799" cy="84681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17A18-3B03-4C34-AEB3-684F4F0EADE3}">
      <dsp:nvSpPr>
        <dsp:cNvPr id="0" name=""/>
        <dsp:cNvSpPr/>
      </dsp:nvSpPr>
      <dsp:spPr>
        <a:xfrm>
          <a:off x="1985219" y="4505951"/>
          <a:ext cx="2134649" cy="1846722"/>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Angels</a:t>
          </a:r>
        </a:p>
      </dsp:txBody>
      <dsp:txXfrm>
        <a:off x="2338976" y="4811992"/>
        <a:ext cx="1427135" cy="1234640"/>
      </dsp:txXfrm>
    </dsp:sp>
    <dsp:sp modelId="{9E3CBED8-F412-4BAA-AB8B-081EBDD90E3A}">
      <dsp:nvSpPr>
        <dsp:cNvPr id="0" name=""/>
        <dsp:cNvSpPr/>
      </dsp:nvSpPr>
      <dsp:spPr>
        <a:xfrm>
          <a:off x="584337" y="2944464"/>
          <a:ext cx="982799" cy="84681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49265-C32C-4302-9A6A-94610A66133F}">
      <dsp:nvSpPr>
        <dsp:cNvPr id="0" name=""/>
        <dsp:cNvSpPr/>
      </dsp:nvSpPr>
      <dsp:spPr>
        <a:xfrm>
          <a:off x="18409" y="3370093"/>
          <a:ext cx="2134649" cy="1846722"/>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Resurrection</a:t>
          </a:r>
        </a:p>
      </dsp:txBody>
      <dsp:txXfrm>
        <a:off x="372166" y="3676134"/>
        <a:ext cx="1427135" cy="1234640"/>
      </dsp:txXfrm>
    </dsp:sp>
    <dsp:sp modelId="{2140679E-146A-4CCD-9961-131DD4E4DC18}">
      <dsp:nvSpPr>
        <dsp:cNvPr id="0" name=""/>
        <dsp:cNvSpPr/>
      </dsp:nvSpPr>
      <dsp:spPr>
        <a:xfrm>
          <a:off x="18409" y="1133317"/>
          <a:ext cx="2134649" cy="184672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Qadr</a:t>
          </a:r>
        </a:p>
      </dsp:txBody>
      <dsp:txXfrm>
        <a:off x="372166" y="1439358"/>
        <a:ext cx="1427135" cy="12346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0DA67-39E0-439A-A330-8A8339DD599A}"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66CAB-3A75-4C16-8B94-DFA7059E521F}" type="slidenum">
              <a:rPr lang="en-GB" smtClean="0"/>
              <a:t>‹#›</a:t>
            </a:fld>
            <a:endParaRPr lang="en-GB"/>
          </a:p>
        </p:txBody>
      </p:sp>
    </p:spTree>
    <p:extLst>
      <p:ext uri="{BB962C8B-B14F-4D97-AF65-F5344CB8AC3E}">
        <p14:creationId xmlns:p14="http://schemas.microsoft.com/office/powerpoint/2010/main" val="258968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a:t>
            </a:fld>
            <a:endParaRPr lang="en-GB"/>
          </a:p>
        </p:txBody>
      </p:sp>
    </p:spTree>
    <p:extLst>
      <p:ext uri="{BB962C8B-B14F-4D97-AF65-F5344CB8AC3E}">
        <p14:creationId xmlns:p14="http://schemas.microsoft.com/office/powerpoint/2010/main" val="421349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03030"/>
                </a:solidFill>
                <a:effectLst/>
                <a:latin typeface="Noto Sans"/>
              </a:rPr>
              <a:t>The root </a:t>
            </a:r>
            <a:r>
              <a:rPr lang="en-GB" b="1" i="0" dirty="0" err="1">
                <a:solidFill>
                  <a:srgbClr val="303030"/>
                </a:solidFill>
                <a:effectLst/>
                <a:latin typeface="Noto Sans"/>
              </a:rPr>
              <a:t>dajala</a:t>
            </a:r>
            <a:r>
              <a:rPr lang="en-GB" b="1" i="0" dirty="0">
                <a:solidFill>
                  <a:srgbClr val="303030"/>
                </a:solidFill>
                <a:effectLst/>
                <a:latin typeface="Noto Sans"/>
              </a:rPr>
              <a:t> means to mix. The word </a:t>
            </a:r>
            <a:r>
              <a:rPr lang="en-GB" b="1" i="0" dirty="0" err="1">
                <a:solidFill>
                  <a:srgbClr val="303030"/>
                </a:solidFill>
                <a:effectLst/>
                <a:latin typeface="Noto Sans"/>
              </a:rPr>
              <a:t>dajala</a:t>
            </a:r>
            <a:r>
              <a:rPr lang="en-GB" b="1" i="0" dirty="0">
                <a:solidFill>
                  <a:srgbClr val="303030"/>
                </a:solidFill>
                <a:effectLst/>
                <a:latin typeface="Noto Sans"/>
              </a:rPr>
              <a:t> is used to mean deliberately confusing matters and being vague and ambiguous, The Dajjal is the one who speaks in vagaries, who tells many lies and deceives many people. </a:t>
            </a:r>
          </a:p>
          <a:p>
            <a:endParaRPr lang="en-GB" b="1" i="0" dirty="0">
              <a:solidFill>
                <a:srgbClr val="303030"/>
              </a:solidFill>
              <a:effectLst/>
              <a:latin typeface="Noto Sans"/>
            </a:endParaRPr>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11</a:t>
            </a:fld>
            <a:endParaRPr lang="en-GB"/>
          </a:p>
        </p:txBody>
      </p:sp>
    </p:spTree>
    <p:extLst>
      <p:ext uri="{BB962C8B-B14F-4D97-AF65-F5344CB8AC3E}">
        <p14:creationId xmlns:p14="http://schemas.microsoft.com/office/powerpoint/2010/main" val="1869292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13</a:t>
            </a:fld>
            <a:endParaRPr lang="en-GB"/>
          </a:p>
        </p:txBody>
      </p:sp>
    </p:spTree>
    <p:extLst>
      <p:ext uri="{BB962C8B-B14F-4D97-AF65-F5344CB8AC3E}">
        <p14:creationId xmlns:p14="http://schemas.microsoft.com/office/powerpoint/2010/main" val="108938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rial" panose="020B0604020202020204" pitchFamily="34" charset="0"/>
              </a:rPr>
              <a:t>Imam Mahdi and Esa will travel the world and meet all those who </a:t>
            </a:r>
            <a:r>
              <a:rPr lang="en-GB" sz="1200" b="0" i="0" dirty="0" err="1">
                <a:solidFill>
                  <a:srgbClr val="000000"/>
                </a:solidFill>
                <a:effectLst/>
                <a:latin typeface="Arial" panose="020B0604020202020204" pitchFamily="34" charset="0"/>
              </a:rPr>
              <a:t>refuced</a:t>
            </a:r>
            <a:r>
              <a:rPr lang="en-GB" sz="1200" b="0" i="0" dirty="0">
                <a:solidFill>
                  <a:srgbClr val="000000"/>
                </a:solidFill>
                <a:effectLst/>
                <a:latin typeface="Arial" panose="020B0604020202020204" pitchFamily="34" charset="0"/>
              </a:rPr>
              <a:t> to believe in </a:t>
            </a:r>
            <a:r>
              <a:rPr lang="en-GB" sz="1200" dirty="0">
                <a:solidFill>
                  <a:srgbClr val="000000"/>
                </a:solidFill>
                <a:latin typeface="Arial" panose="020B0604020202020204" pitchFamily="34" charset="0"/>
              </a:rPr>
              <a:t>Dajjal – Glad tidings </a:t>
            </a:r>
          </a:p>
        </p:txBody>
      </p:sp>
      <p:sp>
        <p:nvSpPr>
          <p:cNvPr id="4" name="Slide Number Placeholder 3"/>
          <p:cNvSpPr>
            <a:spLocks noGrp="1"/>
          </p:cNvSpPr>
          <p:nvPr>
            <p:ph type="sldNum" sz="quarter" idx="5"/>
          </p:nvPr>
        </p:nvSpPr>
        <p:spPr/>
        <p:txBody>
          <a:bodyPr/>
          <a:lstStyle/>
          <a:p>
            <a:fld id="{5A666CAB-3A75-4C16-8B94-DFA7059E521F}" type="slidenum">
              <a:rPr lang="en-GB" smtClean="0"/>
              <a:t>14</a:t>
            </a:fld>
            <a:endParaRPr lang="en-GB"/>
          </a:p>
        </p:txBody>
      </p:sp>
    </p:spTree>
    <p:extLst>
      <p:ext uri="{BB962C8B-B14F-4D97-AF65-F5344CB8AC3E}">
        <p14:creationId xmlns:p14="http://schemas.microsoft.com/office/powerpoint/2010/main" val="285529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15</a:t>
            </a:fld>
            <a:endParaRPr lang="en-GB"/>
          </a:p>
        </p:txBody>
      </p:sp>
    </p:spTree>
    <p:extLst>
      <p:ext uri="{BB962C8B-B14F-4D97-AF65-F5344CB8AC3E}">
        <p14:creationId xmlns:p14="http://schemas.microsoft.com/office/powerpoint/2010/main" val="103549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16</a:t>
            </a:fld>
            <a:endParaRPr lang="en-GB"/>
          </a:p>
        </p:txBody>
      </p:sp>
    </p:spTree>
    <p:extLst>
      <p:ext uri="{BB962C8B-B14F-4D97-AF65-F5344CB8AC3E}">
        <p14:creationId xmlns:p14="http://schemas.microsoft.com/office/powerpoint/2010/main" val="378472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Able to do good deed – do it. There is always a point.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Never despair or give up hope. Quds has been destined by Allah from beginning to end of time no matter what happens, people, believers will come back again and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 Prophet gave a visual way – the beads inside the string – one will come after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2</a:t>
            </a:fld>
            <a:endParaRPr lang="en-GB"/>
          </a:p>
        </p:txBody>
      </p:sp>
    </p:spTree>
    <p:extLst>
      <p:ext uri="{BB962C8B-B14F-4D97-AF65-F5344CB8AC3E}">
        <p14:creationId xmlns:p14="http://schemas.microsoft.com/office/powerpoint/2010/main" val="317984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b="0" i="0" dirty="0">
                <a:solidFill>
                  <a:srgbClr val="0000CC"/>
                </a:solidFill>
                <a:effectLst/>
                <a:latin typeface="KFGQPC Uthman Taha Naskh" panose="02000000000000000000" pitchFamily="2" charset="-78"/>
                <a:cs typeface="KFGQPC Uthman Taha Naskh" panose="02000000000000000000" pitchFamily="2" charset="-78"/>
              </a:rPr>
              <a:t>وَعَدَ اللَّهُ الَّذِينَ آمَنُوا مِنكُمْ وَعَمِلُوا الصَّالِحَاتِ لَيَسْتَخْلِفَنَّهُمْ فِي الْأَرْضِ كَمَا اسْتَخْلَفَ الَّذِينَ مِن قَبْلِهِمْ وَلَيُمَكِّنَنَّ لَهُمْ دِينَهُمُ الَّذِي ارْتَضَىٰ لَهُمْ وَلَيُبَدِّلَنَّهُم مِّن بَعْدِ خَوْفِهِمْ أَمْنًا يَعْبُدُونَنِي لَا يُشْرِكُونَ بِي شَيْئًا وَمَن كَفَرَ بَعْدَ ذَٰلِكَ فَأُولَٰئِكَ هُمُ الْفَاسِقُونَ</a:t>
            </a:r>
            <a:endParaRPr lang="en-GB" sz="1200" b="1" dirty="0">
              <a:solidFill>
                <a:srgbClr val="0000CC"/>
              </a:solidFill>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CC"/>
                </a:solidFill>
                <a:effectLst/>
                <a:latin typeface="SF Pro Text"/>
              </a:rPr>
              <a:t>Allah has promised those who have believed among you and done righteous deeds that He will surely grant them succession [to authority] 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endParaRPr lang="en-GB" sz="1200" b="1" dirty="0">
              <a:solidFill>
                <a:srgbClr val="0000CC"/>
              </a:solidFill>
            </a:endParaRPr>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3</a:t>
            </a:fld>
            <a:endParaRPr lang="en-GB"/>
          </a:p>
        </p:txBody>
      </p:sp>
    </p:spTree>
    <p:extLst>
      <p:ext uri="{BB962C8B-B14F-4D97-AF65-F5344CB8AC3E}">
        <p14:creationId xmlns:p14="http://schemas.microsoft.com/office/powerpoint/2010/main" val="205180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This indicates – Mahdi – the rightly guided leader – could be general or commander or khalifah and lead the Muslims?</a:t>
            </a:r>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4</a:t>
            </a:fld>
            <a:endParaRPr lang="en-GB"/>
          </a:p>
        </p:txBody>
      </p:sp>
    </p:spTree>
    <p:extLst>
      <p:ext uri="{BB962C8B-B14F-4D97-AF65-F5344CB8AC3E}">
        <p14:creationId xmlns:p14="http://schemas.microsoft.com/office/powerpoint/2010/main" val="191541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rPr>
              <a:t>Mahdi - Dajjal not mentioned in Qur’an – Ummah should not focus on Mahdi or Dajjal or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rPr>
              <a:t>Qur’an addresses what we need to do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Right now living in time of false influence lies, </a:t>
            </a:r>
            <a:r>
              <a:rPr lang="en-GB" sz="1200" b="1" dirty="0" err="1"/>
              <a:t>Dajal</a:t>
            </a:r>
            <a:r>
              <a:rPr lang="en-GB" sz="1200" b="1" dirty="0"/>
              <a:t> – not the Dajjal himself</a:t>
            </a:r>
          </a:p>
        </p:txBody>
      </p:sp>
      <p:sp>
        <p:nvSpPr>
          <p:cNvPr id="4" name="Slide Number Placeholder 3"/>
          <p:cNvSpPr>
            <a:spLocks noGrp="1"/>
          </p:cNvSpPr>
          <p:nvPr>
            <p:ph type="sldNum" sz="quarter" idx="5"/>
          </p:nvPr>
        </p:nvSpPr>
        <p:spPr/>
        <p:txBody>
          <a:bodyPr/>
          <a:lstStyle/>
          <a:p>
            <a:fld id="{5A666CAB-3A75-4C16-8B94-DFA7059E521F}" type="slidenum">
              <a:rPr lang="en-GB" smtClean="0"/>
              <a:t>5</a:t>
            </a:fld>
            <a:endParaRPr lang="en-GB"/>
          </a:p>
        </p:txBody>
      </p:sp>
    </p:spTree>
    <p:extLst>
      <p:ext uri="{BB962C8B-B14F-4D97-AF65-F5344CB8AC3E}">
        <p14:creationId xmlns:p14="http://schemas.microsoft.com/office/powerpoint/2010/main" val="49838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EG" sz="1200" dirty="0">
                <a:solidFill>
                  <a:srgbClr val="006600"/>
                </a:solidFill>
                <a:latin typeface="KFGQPC Uthman Taha Naskh" panose="02000000000000000000" pitchFamily="2" charset="-78"/>
                <a:cs typeface="KFGQPC Uthman Taha Naskh" panose="02000000000000000000" pitchFamily="2" charset="-78"/>
              </a:rPr>
              <a:t>كيف انتم إذا نزل عيس ابن مريم</a:t>
            </a:r>
            <a:endParaRPr lang="en-GB" sz="1200" dirty="0">
              <a:solidFill>
                <a:srgbClr val="006600"/>
              </a:solidFill>
              <a:latin typeface="KFGQPC Uthman Taha Naskh" panose="02000000000000000000" pitchFamily="2" charset="-78"/>
              <a:cs typeface="KFGQPC Uthman Taha Naskh" panose="020000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 hour will not begin until the Muslims fight the jews – kill them until a jew hides behind a rock or tree  - the tree or rock will say o Muslim there is a jew behind me come and kill me except the </a:t>
            </a:r>
            <a:r>
              <a:rPr lang="en-GB" sz="1200" b="1" dirty="0" err="1"/>
              <a:t>Gharqad</a:t>
            </a:r>
            <a:r>
              <a:rPr lang="en-GB" sz="1200" b="1" dirty="0"/>
              <a:t> – a thorny type of tree, a tree of the jews, it will not speak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6600"/>
              </a:solidFill>
            </a:endParaRPr>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6</a:t>
            </a:fld>
            <a:endParaRPr lang="en-GB"/>
          </a:p>
        </p:txBody>
      </p:sp>
    </p:spTree>
    <p:extLst>
      <p:ext uri="{BB962C8B-B14F-4D97-AF65-F5344CB8AC3E}">
        <p14:creationId xmlns:p14="http://schemas.microsoft.com/office/powerpoint/2010/main" val="264629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a:solidFill>
                  <a:srgbClr val="006600"/>
                </a:solidFill>
                <a:latin typeface="KFGQPC Uthman Taha Naskh" panose="02000000000000000000" pitchFamily="2" charset="-78"/>
                <a:cs typeface="KFGQPC Uthman Taha Naskh" panose="02000000000000000000" pitchFamily="2" charset="-78"/>
              </a:rPr>
              <a:t>و الذي نفسي بيدي </a:t>
            </a:r>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8</a:t>
            </a:fld>
            <a:endParaRPr lang="en-GB"/>
          </a:p>
        </p:txBody>
      </p:sp>
    </p:spTree>
    <p:extLst>
      <p:ext uri="{BB962C8B-B14F-4D97-AF65-F5344CB8AC3E}">
        <p14:creationId xmlns:p14="http://schemas.microsoft.com/office/powerpoint/2010/main" val="110047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Living in times of </a:t>
            </a:r>
            <a:r>
              <a:rPr lang="en-GB" sz="1200" b="1" dirty="0" err="1"/>
              <a:t>Fitna</a:t>
            </a:r>
            <a:r>
              <a:rPr lang="en-GB" sz="1200" b="1" dirty="0"/>
              <a:t>/</a:t>
            </a:r>
            <a:r>
              <a:rPr lang="en-GB" sz="1200" b="1" dirty="0" err="1"/>
              <a:t>Dajal</a:t>
            </a:r>
            <a:r>
              <a:rPr lang="en-GB" sz="1200" b="1" dirty="0"/>
              <a:t> confusion – deception – </a:t>
            </a:r>
            <a:r>
              <a:rPr lang="en-GB" sz="1200" b="1" dirty="0" err="1"/>
              <a:t>Mamsuh</a:t>
            </a:r>
            <a:r>
              <a:rPr lang="en-GB" sz="1200" b="1" dirty="0"/>
              <a:t> defective eye </a:t>
            </a:r>
          </a:p>
          <a:p>
            <a:pPr marL="0" indent="0">
              <a:buNone/>
            </a:pPr>
            <a:r>
              <a:rPr lang="en-GB" sz="1200" b="1" dirty="0"/>
              <a:t>Before the coming of the Dajjal – Years of betrayal and lies - Years of </a:t>
            </a:r>
            <a:r>
              <a:rPr lang="en-GB" sz="1200" b="1" dirty="0" err="1"/>
              <a:t>Khada’aat</a:t>
            </a:r>
            <a:r>
              <a:rPr lang="en-GB" sz="1200" b="1" dirty="0"/>
              <a:t> – deception – tricky betray – </a:t>
            </a:r>
            <a:r>
              <a:rPr lang="ar-EG" sz="1200" dirty="0"/>
              <a:t>يصدق فيه الكاذب </a:t>
            </a:r>
            <a:r>
              <a:rPr lang="en-GB" sz="1200" dirty="0"/>
              <a:t> </a:t>
            </a:r>
            <a:r>
              <a:rPr lang="en-GB" sz="1200" b="1" dirty="0"/>
              <a:t>– the one who is a liar is believed, the honest is called a liar.</a:t>
            </a:r>
          </a:p>
          <a:p>
            <a:pPr marL="0" indent="0">
              <a:buNone/>
            </a:pPr>
            <a:r>
              <a:rPr lang="en-GB" sz="1200" b="1" dirty="0"/>
              <a:t>The betrayer is given trust authority leadership - </a:t>
            </a:r>
            <a:r>
              <a:rPr lang="en-GB" sz="1200" b="1" dirty="0" err="1"/>
              <a:t>Rubaybidah</a:t>
            </a:r>
            <a:r>
              <a:rPr lang="en-GB" sz="1200" b="1" dirty="0"/>
              <a:t> – ignorant foul mouthed speak without knowledge harsh hearted insolent they are spokes people</a:t>
            </a:r>
          </a:p>
          <a:p>
            <a:pPr marL="0" indent="0">
              <a:buNone/>
            </a:pPr>
            <a:r>
              <a:rPr lang="en-GB" sz="1200" b="1" dirty="0"/>
              <a:t>Someone might think, so much information about </a:t>
            </a:r>
            <a:r>
              <a:rPr lang="en-GB" sz="1200" b="1" dirty="0" err="1"/>
              <a:t>Dajal</a:t>
            </a:r>
            <a:r>
              <a:rPr lang="en-GB" sz="1200" b="1" dirty="0"/>
              <a:t>, surely Muslims won’t follow him. Alcohol, Zina, </a:t>
            </a:r>
            <a:r>
              <a:rPr lang="en-GB" sz="1200" b="1" dirty="0" err="1"/>
              <a:t>Riba</a:t>
            </a:r>
            <a:r>
              <a:rPr lang="en-GB" sz="1200" b="1" dirty="0"/>
              <a:t>, but people do it.</a:t>
            </a:r>
          </a:p>
          <a:p>
            <a:pPr marL="0" indent="0">
              <a:buNone/>
            </a:pPr>
            <a:r>
              <a:rPr lang="en-GB" sz="1200" b="1" dirty="0"/>
              <a:t>It’s not whether you can recognise, but whether you can resist him.</a:t>
            </a:r>
          </a:p>
          <a:p>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9</a:t>
            </a:fld>
            <a:endParaRPr lang="en-GB"/>
          </a:p>
        </p:txBody>
      </p:sp>
    </p:spTree>
    <p:extLst>
      <p:ext uri="{BB962C8B-B14F-4D97-AF65-F5344CB8AC3E}">
        <p14:creationId xmlns:p14="http://schemas.microsoft.com/office/powerpoint/2010/main" val="361498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03030"/>
                </a:solidFill>
                <a:effectLst/>
                <a:latin typeface="Noto Sans"/>
              </a:rPr>
              <a:t>Khurasan - Jews of Isfahan,</a:t>
            </a:r>
            <a:endParaRPr lang="en-GB" dirty="0"/>
          </a:p>
        </p:txBody>
      </p:sp>
      <p:sp>
        <p:nvSpPr>
          <p:cNvPr id="4" name="Slide Number Placeholder 3"/>
          <p:cNvSpPr>
            <a:spLocks noGrp="1"/>
          </p:cNvSpPr>
          <p:nvPr>
            <p:ph type="sldNum" sz="quarter" idx="5"/>
          </p:nvPr>
        </p:nvSpPr>
        <p:spPr/>
        <p:txBody>
          <a:bodyPr/>
          <a:lstStyle/>
          <a:p>
            <a:fld id="{5A666CAB-3A75-4C16-8B94-DFA7059E521F}" type="slidenum">
              <a:rPr lang="en-GB" smtClean="0"/>
              <a:t>10</a:t>
            </a:fld>
            <a:endParaRPr lang="en-GB"/>
          </a:p>
        </p:txBody>
      </p:sp>
    </p:spTree>
    <p:extLst>
      <p:ext uri="{BB962C8B-B14F-4D97-AF65-F5344CB8AC3E}">
        <p14:creationId xmlns:p14="http://schemas.microsoft.com/office/powerpoint/2010/main" val="136231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10DA-7BE3-CB81-F384-2293FB6913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56593E-18AF-2533-C2B2-AF0C21E39D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D0BD5C-B056-8851-D93F-38A9BA7E9601}"/>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2A3F961D-7897-2240-A96C-1E363693C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5C8781-858E-1F63-D91E-7DCEB62B1BD2}"/>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137026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32C8-2F73-77C4-9B4F-8703995943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2D9ECC-BDAF-3422-945A-771D86A6F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DB8EE-0912-837A-A6C0-80885BD24A22}"/>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467F1B93-42C1-0216-0683-CF72F87AE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920E9-0213-34D0-4F3A-DAD0C19FA2DE}"/>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22741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40746-2505-2219-E5BE-11D3D70880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55C4C2-182B-B20B-6BCA-5902E2D1A9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AB8E5-BF13-40D5-52B6-8767EF0B3772}"/>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4E8E9BC3-B705-C2E8-9C25-4C59B102A3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ADFD6-7B8D-6DE0-FEEB-9508D566334C}"/>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12972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5C94-34D5-9D39-681E-4798BA3BE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DC7CE2-1207-28AF-051A-4095D5B75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6940C-5E57-5746-38DA-BB197E271793}"/>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E66D299C-E8B3-6886-EF4E-41252A333E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400B0-F353-04F4-8FDB-5360F3AFE5F6}"/>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285969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D2D2-C015-0B49-26BB-5E3B7ECFE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2C5D9-994D-1F74-153A-95960FF7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3400D0-DBCD-AF33-C359-4E23E17BCAAD}"/>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5599DC68-9F29-950F-D9B9-F762AB324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56364C-4D3A-591D-8EDC-AC8D663BDD68}"/>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197346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508A-4810-E9E7-403D-CEE5EE0FDE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C8BE0-3ECF-4816-08A3-FA83DD0F45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DD0335-E94C-5048-6AA9-C25024785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A8EC54-8EC0-35C5-B7C5-704236532A99}"/>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6" name="Footer Placeholder 5">
            <a:extLst>
              <a:ext uri="{FF2B5EF4-FFF2-40B4-BE49-F238E27FC236}">
                <a16:creationId xmlns:a16="http://schemas.microsoft.com/office/drawing/2014/main" id="{442ECA2A-AF63-39C0-7BB0-E9422B7EB5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38B26-05C8-E33B-2F0C-DD2711D7C3EF}"/>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343566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5DBC-2FF9-D4E8-4D9B-46DB5A61B7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1AE2CF-C307-6EC4-1F9C-A90E0F344A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DA259D-4889-2491-676D-B2F098DB68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BCE99E-567C-3F25-6112-1AAB0F110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4B4C2D-3E6E-1FB6-0494-B1E5313831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831BFB-984C-CED5-7953-4C3EBC40951C}"/>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8" name="Footer Placeholder 7">
            <a:extLst>
              <a:ext uri="{FF2B5EF4-FFF2-40B4-BE49-F238E27FC236}">
                <a16:creationId xmlns:a16="http://schemas.microsoft.com/office/drawing/2014/main" id="{47EE86A1-CDFE-83B3-0B8D-A43BA122E9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244A8E-5B99-0341-BFBC-E31A25EE0865}"/>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152052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EB80-33E5-5EA8-A576-2D6A0A936F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F6547C-F649-20C1-FCBD-25B9E753D6CB}"/>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4" name="Footer Placeholder 3">
            <a:extLst>
              <a:ext uri="{FF2B5EF4-FFF2-40B4-BE49-F238E27FC236}">
                <a16:creationId xmlns:a16="http://schemas.microsoft.com/office/drawing/2014/main" id="{C511D6F3-4589-1EDF-A593-62DED98F9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01642A-CBB1-E27D-84B5-A01E71ABB70F}"/>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182663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CDBB7-EAA5-7EFF-A24E-3D239B37811C}"/>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3" name="Footer Placeholder 2">
            <a:extLst>
              <a:ext uri="{FF2B5EF4-FFF2-40B4-BE49-F238E27FC236}">
                <a16:creationId xmlns:a16="http://schemas.microsoft.com/office/drawing/2014/main" id="{6417C0C6-152D-1083-1EAF-441FFE72B8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C14E57-6DEB-2ACA-B98F-32CE7C5B7012}"/>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408293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1DED-08BF-08E4-4461-DC6A168DA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596D20-4784-731D-2D7E-BCD2D29ED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110412-14C5-3586-C450-BF79318EB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4D181-0C60-71CF-7082-637B87B41E39}"/>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6" name="Footer Placeholder 5">
            <a:extLst>
              <a:ext uri="{FF2B5EF4-FFF2-40B4-BE49-F238E27FC236}">
                <a16:creationId xmlns:a16="http://schemas.microsoft.com/office/drawing/2014/main" id="{FD21C2B3-F5C0-9019-C82D-C4C9F2DB77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904898-0632-C21A-BECB-01F46412CAF8}"/>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417797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12DE-1512-CA41-E70B-86625B1EB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D73691-FEAB-0C99-C2CC-E74CFEE957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580614-D8FE-A3BE-1AAE-91D50DBC7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BB51D-2844-7316-6B0D-17D496E6EF44}"/>
              </a:ext>
            </a:extLst>
          </p:cNvPr>
          <p:cNvSpPr>
            <a:spLocks noGrp="1"/>
          </p:cNvSpPr>
          <p:nvPr>
            <p:ph type="dt" sz="half" idx="10"/>
          </p:nvPr>
        </p:nvSpPr>
        <p:spPr/>
        <p:txBody>
          <a:bodyPr/>
          <a:lstStyle/>
          <a:p>
            <a:fld id="{A6B321C5-144E-4E3E-BF4B-18D18512FE6B}" type="datetimeFigureOut">
              <a:rPr lang="en-GB" smtClean="0"/>
              <a:t>29/11/2023</a:t>
            </a:fld>
            <a:endParaRPr lang="en-GB"/>
          </a:p>
        </p:txBody>
      </p:sp>
      <p:sp>
        <p:nvSpPr>
          <p:cNvPr id="6" name="Footer Placeholder 5">
            <a:extLst>
              <a:ext uri="{FF2B5EF4-FFF2-40B4-BE49-F238E27FC236}">
                <a16:creationId xmlns:a16="http://schemas.microsoft.com/office/drawing/2014/main" id="{1F277154-83AC-B6BB-AC09-2A0AC917D6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E2E267-88D2-62F9-1EAE-D2B8430B658D}"/>
              </a:ext>
            </a:extLst>
          </p:cNvPr>
          <p:cNvSpPr>
            <a:spLocks noGrp="1"/>
          </p:cNvSpPr>
          <p:nvPr>
            <p:ph type="sldNum" sz="quarter" idx="12"/>
          </p:nvPr>
        </p:nvSpPr>
        <p:spPr/>
        <p:txBody>
          <a:bodyPr/>
          <a:lstStyle/>
          <a:p>
            <a:fld id="{B7A89584-5B92-4F05-8774-38912B150590}" type="slidenum">
              <a:rPr lang="en-GB" smtClean="0"/>
              <a:t>‹#›</a:t>
            </a:fld>
            <a:endParaRPr lang="en-GB"/>
          </a:p>
        </p:txBody>
      </p:sp>
    </p:spTree>
    <p:extLst>
      <p:ext uri="{BB962C8B-B14F-4D97-AF65-F5344CB8AC3E}">
        <p14:creationId xmlns:p14="http://schemas.microsoft.com/office/powerpoint/2010/main" val="228917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0A9A-108B-8F74-AE61-5AB1ECCB0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06F7C4-3A6E-4176-D0D4-0903C2734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FCAB7-9660-6FAD-76C7-AAFDC8AC8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21C5-144E-4E3E-BF4B-18D18512FE6B}" type="datetimeFigureOut">
              <a:rPr lang="en-GB" smtClean="0"/>
              <a:t>29/11/2023</a:t>
            </a:fld>
            <a:endParaRPr lang="en-GB"/>
          </a:p>
        </p:txBody>
      </p:sp>
      <p:sp>
        <p:nvSpPr>
          <p:cNvPr id="5" name="Footer Placeholder 4">
            <a:extLst>
              <a:ext uri="{FF2B5EF4-FFF2-40B4-BE49-F238E27FC236}">
                <a16:creationId xmlns:a16="http://schemas.microsoft.com/office/drawing/2014/main" id="{72FB333D-46EB-9923-4A8E-C740D8A3B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DB9411-AE30-49CF-8692-32E53666A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89584-5B92-4F05-8774-38912B150590}" type="slidenum">
              <a:rPr lang="en-GB" smtClean="0"/>
              <a:t>‹#›</a:t>
            </a:fld>
            <a:endParaRPr lang="en-GB"/>
          </a:p>
        </p:txBody>
      </p:sp>
    </p:spTree>
    <p:extLst>
      <p:ext uri="{BB962C8B-B14F-4D97-AF65-F5344CB8AC3E}">
        <p14:creationId xmlns:p14="http://schemas.microsoft.com/office/powerpoint/2010/main" val="243979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4.jpe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diagramColors" Target="../diagrams/colors1.xml"/><Relationship Id="rId5" Type="http://schemas.openxmlformats.org/officeDocument/2006/relationships/image" Target="../media/image2.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FE79CDCE-5679-8F66-9A2E-075C534E863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7C3D6FA6-E03B-E6E4-E330-4D3C291C0F6B}"/>
              </a:ext>
            </a:extLst>
          </p:cNvPr>
          <p:cNvSpPr>
            <a:spLocks noGrp="1"/>
          </p:cNvSpPr>
          <p:nvPr>
            <p:ph idx="1"/>
          </p:nvPr>
        </p:nvSpPr>
        <p:spPr>
          <a:xfrm>
            <a:off x="8818358" y="1089311"/>
            <a:ext cx="3584460" cy="817951"/>
          </a:xfrm>
        </p:spPr>
        <p:txBody>
          <a:bodyPr>
            <a:noAutofit/>
          </a:bodyPr>
          <a:lstStyle/>
          <a:p>
            <a:pPr marL="0" indent="0" algn="ctr">
              <a:buNone/>
            </a:pPr>
            <a:r>
              <a:rPr lang="ar-EG" dirty="0">
                <a:solidFill>
                  <a:srgbClr val="0000CC"/>
                </a:solidFill>
                <a:cs typeface="KFGQPC Uthman Taha Naskh" panose="02000000000000000000" pitchFamily="2" charset="-78"/>
              </a:rPr>
              <a:t>رب</a:t>
            </a:r>
            <a:r>
              <a:rPr lang="ar-EG" b="1" dirty="0">
                <a:solidFill>
                  <a:srgbClr val="0000CC"/>
                </a:solidFill>
                <a:cs typeface="KFGQPC Uthman Taha Naskh" panose="02000000000000000000" pitchFamily="2" charset="-78"/>
              </a:rPr>
              <a:t> </a:t>
            </a:r>
            <a:r>
              <a:rPr lang="ar-EG" dirty="0">
                <a:solidFill>
                  <a:srgbClr val="0000CC"/>
                </a:solidFill>
                <a:cs typeface="KFGQPC Uthman Taha Naskh" panose="02000000000000000000" pitchFamily="2" charset="-78"/>
              </a:rPr>
              <a:t>العالمين </a:t>
            </a:r>
            <a:r>
              <a:rPr lang="en-GB" dirty="0">
                <a:solidFill>
                  <a:srgbClr val="0000CC"/>
                </a:solidFill>
                <a:cs typeface="KFGQPC Uthman Taha Naskh" panose="02000000000000000000" pitchFamily="2" charset="-78"/>
              </a:rPr>
              <a:t>-</a:t>
            </a:r>
            <a:r>
              <a:rPr lang="ar-EG" dirty="0">
                <a:solidFill>
                  <a:srgbClr val="0000CC"/>
                </a:solidFill>
                <a:cs typeface="KFGQPC Uthman Taha Naskh" panose="02000000000000000000" pitchFamily="2" charset="-78"/>
              </a:rPr>
              <a:t>مالك يوم الدين</a:t>
            </a:r>
            <a:endParaRPr lang="en-GB" dirty="0">
              <a:solidFill>
                <a:srgbClr val="0000CC"/>
              </a:solidFill>
              <a:cs typeface="KFGQPC Uthman Taha Naskh" panose="02000000000000000000" pitchFamily="2" charset="-78"/>
            </a:endParaRPr>
          </a:p>
          <a:p>
            <a:pPr marL="0" indent="0" algn="ctr">
              <a:buNone/>
            </a:pPr>
            <a:r>
              <a:rPr lang="ar-EG" dirty="0">
                <a:solidFill>
                  <a:srgbClr val="0000CC"/>
                </a:solidFill>
                <a:cs typeface="KFGQPC Uthman Taha Naskh" panose="02000000000000000000" pitchFamily="2" charset="-78"/>
              </a:rPr>
              <a:t>عالم الغيب و الشهادة</a:t>
            </a:r>
          </a:p>
        </p:txBody>
      </p:sp>
      <p:pic>
        <p:nvPicPr>
          <p:cNvPr id="1034" name="Picture 10" descr="Islam - Seven Articles of Faith">
            <a:extLst>
              <a:ext uri="{FF2B5EF4-FFF2-40B4-BE49-F238E27FC236}">
                <a16:creationId xmlns:a16="http://schemas.microsoft.com/office/drawing/2014/main" id="{DAA001C9-A0F0-684B-800E-23CA6DD874FB}"/>
              </a:ext>
            </a:extLst>
          </p:cNvPr>
          <p:cNvPicPr>
            <a:picLocks noChangeAspect="1" noChangeArrowheads="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1391" y="131250"/>
            <a:ext cx="1816967" cy="22893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uhammad Symbol Muslim Islam Mohammed Vinyl Sticker - Etsy">
            <a:extLst>
              <a:ext uri="{FF2B5EF4-FFF2-40B4-BE49-F238E27FC236}">
                <a16:creationId xmlns:a16="http://schemas.microsoft.com/office/drawing/2014/main" id="{F8A37344-54D3-31F0-97A1-6AAC6C938009}"/>
              </a:ext>
            </a:extLst>
          </p:cNvPr>
          <p:cNvPicPr>
            <a:picLocks noChangeAspect="1" noChangeArrowheads="1"/>
          </p:cNvPicPr>
          <p:nvPr/>
        </p:nvPicPr>
        <p:blipFill rotWithShape="1">
          <a:blip r:embed="rId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4743" t="15687" r="16626" b="14731"/>
          <a:stretch/>
        </p:blipFill>
        <p:spPr bwMode="auto">
          <a:xfrm>
            <a:off x="6825008" y="2638891"/>
            <a:ext cx="2169731" cy="21997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15947FFE-2649-61CE-4457-0791B1A82044}"/>
              </a:ext>
            </a:extLst>
          </p:cNvPr>
          <p:cNvSpPr txBox="1">
            <a:spLocks/>
          </p:cNvSpPr>
          <p:nvPr/>
        </p:nvSpPr>
        <p:spPr>
          <a:xfrm>
            <a:off x="9229463" y="3581424"/>
            <a:ext cx="2762250" cy="6721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EG" dirty="0">
                <a:solidFill>
                  <a:srgbClr val="0000CC"/>
                </a:solidFill>
                <a:cs typeface="KFGQPC Uthman Taha Naskh" panose="02000000000000000000" pitchFamily="2" charset="-78"/>
              </a:rPr>
              <a:t>شاهدا و مبشرا و نذيرا</a:t>
            </a:r>
            <a:endParaRPr lang="en-GB" dirty="0">
              <a:solidFill>
                <a:srgbClr val="0000CC"/>
              </a:solidFill>
              <a:cs typeface="KFGQPC Uthman Taha Naskh" panose="02000000000000000000" pitchFamily="2" charset="-78"/>
            </a:endParaRPr>
          </a:p>
        </p:txBody>
      </p:sp>
      <p:sp>
        <p:nvSpPr>
          <p:cNvPr id="7" name="Content Placeholder 1">
            <a:extLst>
              <a:ext uri="{FF2B5EF4-FFF2-40B4-BE49-F238E27FC236}">
                <a16:creationId xmlns:a16="http://schemas.microsoft.com/office/drawing/2014/main" id="{C3BA8AA4-19B2-B66E-CA62-2C292ECF0F3E}"/>
              </a:ext>
            </a:extLst>
          </p:cNvPr>
          <p:cNvSpPr txBox="1">
            <a:spLocks/>
          </p:cNvSpPr>
          <p:nvPr/>
        </p:nvSpPr>
        <p:spPr>
          <a:xfrm>
            <a:off x="9323070" y="5412239"/>
            <a:ext cx="2868930" cy="1143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EG" b="1" dirty="0">
                <a:solidFill>
                  <a:srgbClr val="0000CC"/>
                </a:solidFill>
              </a:rPr>
              <a:t> </a:t>
            </a:r>
            <a:r>
              <a:rPr lang="ar-EG" dirty="0">
                <a:solidFill>
                  <a:srgbClr val="0000CC"/>
                </a:solidFill>
                <a:latin typeface="KFGQPC Uthman Taha Naskh" panose="02000000000000000000" pitchFamily="2" charset="-78"/>
                <a:cs typeface="KFGQPC Uthman Taha Naskh" panose="02000000000000000000" pitchFamily="2" charset="-78"/>
              </a:rPr>
              <a:t>الَّذِينَ يُؤْمِنُونَ بِالْغَيْبِ</a:t>
            </a:r>
            <a:endParaRPr lang="en-GB" dirty="0">
              <a:solidFill>
                <a:srgbClr val="0000CC"/>
              </a:solidFill>
              <a:latin typeface="KFGQPC Uthman Taha Naskh" panose="02000000000000000000" pitchFamily="2" charset="-78"/>
              <a:cs typeface="KFGQPC Uthman Taha Naskh" panose="02000000000000000000" pitchFamily="2" charset="-78"/>
            </a:endParaRPr>
          </a:p>
          <a:p>
            <a:pPr marL="0" indent="0">
              <a:buFont typeface="Arial" panose="020B0604020202020204" pitchFamily="34" charset="0"/>
              <a:buNone/>
            </a:pPr>
            <a:r>
              <a:rPr lang="en-GB" dirty="0">
                <a:solidFill>
                  <a:srgbClr val="0000CC"/>
                </a:solidFill>
                <a:cs typeface="KFGQPC Uthman Taha Naskh" panose="02000000000000000000" pitchFamily="2" charset="-78"/>
              </a:rPr>
              <a:t>- </a:t>
            </a:r>
            <a:r>
              <a:rPr lang="ar-EG" dirty="0">
                <a:solidFill>
                  <a:srgbClr val="0000CC"/>
                </a:solidFill>
                <a:latin typeface="KFGQPC Uthman Taha Naskh" panose="02000000000000000000" pitchFamily="2" charset="-78"/>
                <a:cs typeface="KFGQPC Uthman Taha Naskh" panose="02000000000000000000" pitchFamily="2" charset="-78"/>
              </a:rPr>
              <a:t>وَبِالْآخِرَةِ هُمْ يُوقِنُونَ </a:t>
            </a:r>
            <a:endParaRPr lang="en-GB" dirty="0">
              <a:solidFill>
                <a:srgbClr val="0000CC"/>
              </a:solidFill>
              <a:cs typeface="KFGQPC Uthman Taha Naskh" panose="02000000000000000000" pitchFamily="2" charset="-78"/>
            </a:endParaRPr>
          </a:p>
        </p:txBody>
      </p:sp>
      <p:pic>
        <p:nvPicPr>
          <p:cNvPr id="1040" name="Picture 16" descr="Muslim symbol icon cartoon Royalty Free Vector Image">
            <a:extLst>
              <a:ext uri="{FF2B5EF4-FFF2-40B4-BE49-F238E27FC236}">
                <a16:creationId xmlns:a16="http://schemas.microsoft.com/office/drawing/2014/main" id="{CD79A55A-BED3-E62B-EFEC-24EF9A360FF2}"/>
              </a:ext>
            </a:extLst>
          </p:cNvPr>
          <p:cNvPicPr>
            <a:picLocks noChangeAspect="1" noChangeArrowheads="1"/>
          </p:cNvPicPr>
          <p:nvPr/>
        </p:nvPicPr>
        <p:blipFill rotWithShape="1">
          <a:blip r:embed="rId7">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b="6691"/>
          <a:stretch/>
        </p:blipFill>
        <p:spPr bwMode="auto">
          <a:xfrm>
            <a:off x="7067296" y="5056946"/>
            <a:ext cx="1685153" cy="1669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a:extLst>
              <a:ext uri="{FF2B5EF4-FFF2-40B4-BE49-F238E27FC236}">
                <a16:creationId xmlns:a16="http://schemas.microsoft.com/office/drawing/2014/main" id="{3535093C-D163-DD4C-D584-A633717A712F}"/>
              </a:ext>
            </a:extLst>
          </p:cNvPr>
          <p:cNvGraphicFramePr>
            <a:graphicFrameLocks/>
          </p:cNvGraphicFramePr>
          <p:nvPr>
            <p:extLst>
              <p:ext uri="{D42A27DB-BD31-4B8C-83A1-F6EECF244321}">
                <p14:modId xmlns:p14="http://schemas.microsoft.com/office/powerpoint/2010/main" val="617412319"/>
              </p:ext>
            </p:extLst>
          </p:nvPr>
        </p:nvGraphicFramePr>
        <p:xfrm>
          <a:off x="156371" y="203546"/>
          <a:ext cx="6096000" cy="6352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517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 calcmode="lin" valueType="num">
                                      <p:cBhvr additive="base">
                                        <p:cTn id="25" dur="500" fill="hold"/>
                                        <p:tgtEl>
                                          <p:spTgt spid="1038"/>
                                        </p:tgtEl>
                                        <p:attrNameLst>
                                          <p:attrName>ppt_x</p:attrName>
                                        </p:attrNameLst>
                                      </p:cBhvr>
                                      <p:tavLst>
                                        <p:tav tm="0">
                                          <p:val>
                                            <p:strVal val="#ppt_x"/>
                                          </p:val>
                                        </p:tav>
                                        <p:tav tm="100000">
                                          <p:val>
                                            <p:strVal val="#ppt_x"/>
                                          </p:val>
                                        </p:tav>
                                      </p:tavLst>
                                    </p:anim>
                                    <p:anim calcmode="lin" valueType="num">
                                      <p:cBhvr additive="base">
                                        <p:cTn id="2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40"/>
                                        </p:tgtEl>
                                        <p:attrNameLst>
                                          <p:attrName>style.visibility</p:attrName>
                                        </p:attrNameLst>
                                      </p:cBhvr>
                                      <p:to>
                                        <p:strVal val="visible"/>
                                      </p:to>
                                    </p:set>
                                    <p:anim calcmode="lin" valueType="num">
                                      <p:cBhvr additive="base">
                                        <p:cTn id="35" dur="500" fill="hold"/>
                                        <p:tgtEl>
                                          <p:spTgt spid="1040"/>
                                        </p:tgtEl>
                                        <p:attrNameLst>
                                          <p:attrName>ppt_x</p:attrName>
                                        </p:attrNameLst>
                                      </p:cBhvr>
                                      <p:tavLst>
                                        <p:tav tm="0">
                                          <p:val>
                                            <p:strVal val="#ppt_x"/>
                                          </p:val>
                                        </p:tav>
                                        <p:tav tm="100000">
                                          <p:val>
                                            <p:strVal val="#ppt_x"/>
                                          </p:val>
                                        </p:tav>
                                      </p:tavLst>
                                    </p:anim>
                                    <p:anim calcmode="lin" valueType="num">
                                      <p:cBhvr additive="base">
                                        <p:cTn id="36"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B690C5AA-B837-B0D9-6680-E16D45EFE97C}"/>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0" y="0"/>
            <a:ext cx="12191999" cy="6858000"/>
          </a:xfrm>
        </p:spPr>
        <p:txBody>
          <a:bodyPr>
            <a:noAutofit/>
          </a:bodyPr>
          <a:lstStyle/>
          <a:p>
            <a:pPr algn="l"/>
            <a:r>
              <a:rPr lang="en-GB" sz="2900" b="1" i="0" dirty="0">
                <a:solidFill>
                  <a:srgbClr val="006600"/>
                </a:solidFill>
                <a:effectLst/>
              </a:rPr>
              <a:t>He will travel like rain that is driven by wind</a:t>
            </a:r>
          </a:p>
          <a:p>
            <a:pPr algn="l"/>
            <a:r>
              <a:rPr lang="en-GB" sz="2900" b="1" i="0" dirty="0">
                <a:solidFill>
                  <a:srgbClr val="006600"/>
                </a:solidFill>
                <a:effectLst/>
              </a:rPr>
              <a:t>He will approach a community and invite them [to accept his divinity] and they will believe in him and respond to his call</a:t>
            </a:r>
          </a:p>
          <a:p>
            <a:pPr algn="l"/>
            <a:r>
              <a:rPr lang="en-GB" sz="2900" b="1" i="0" dirty="0">
                <a:solidFill>
                  <a:srgbClr val="006600"/>
                </a:solidFill>
                <a:effectLst/>
              </a:rPr>
              <a:t>He will then order the sky [to rain] and consequently it will rain</a:t>
            </a:r>
          </a:p>
          <a:p>
            <a:pPr algn="l"/>
            <a:r>
              <a:rPr lang="en-GB" sz="2900" b="1" i="0" dirty="0">
                <a:solidFill>
                  <a:srgbClr val="006600"/>
                </a:solidFill>
                <a:effectLst/>
              </a:rPr>
              <a:t>He will give an order to the earth and it will bring forth produc</a:t>
            </a:r>
            <a:r>
              <a:rPr lang="en-GB" sz="2900" b="1" dirty="0">
                <a:solidFill>
                  <a:srgbClr val="006600"/>
                </a:solidFill>
              </a:rPr>
              <a:t>e</a:t>
            </a:r>
          </a:p>
          <a:p>
            <a:pPr marL="0" indent="0" algn="l">
              <a:buNone/>
            </a:pPr>
            <a:endParaRPr lang="en-GB" sz="500" b="1" i="0" dirty="0">
              <a:solidFill>
                <a:srgbClr val="000000"/>
              </a:solidFill>
              <a:effectLst/>
            </a:endParaRPr>
          </a:p>
          <a:p>
            <a:pPr marL="0" indent="0" algn="ctr">
              <a:buNone/>
            </a:pPr>
            <a:r>
              <a:rPr lang="en-GB" sz="2900" b="1" i="0" dirty="0">
                <a:solidFill>
                  <a:srgbClr val="0000CC"/>
                </a:solidFill>
                <a:effectLst/>
              </a:rPr>
              <a:t>He will then go to [another] community and invite them however they will reject his claim [to divinity]. He will then leave them and they will [end up] being afflicted with drought. All of their wealth will be gone from their hands</a:t>
            </a:r>
          </a:p>
          <a:p>
            <a:pPr marL="0" indent="0" algn="l">
              <a:buNone/>
            </a:pPr>
            <a:endParaRPr lang="en-GB" sz="500" b="1" i="0" dirty="0">
              <a:solidFill>
                <a:srgbClr val="2C2F34"/>
              </a:solidFill>
              <a:effectLst/>
            </a:endParaRPr>
          </a:p>
          <a:p>
            <a:pPr algn="l"/>
            <a:r>
              <a:rPr lang="en-GB" sz="2900" b="1" i="0" dirty="0">
                <a:solidFill>
                  <a:srgbClr val="006600"/>
                </a:solidFill>
                <a:effectLst/>
              </a:rPr>
              <a:t>He will pass by a land in ruins and say to it, “Bring forth your treasures.” its treasures will come out and follow him like a swarm of bees. Then he will call a man brimming with youth and strike him with a sword. He will cut him in two pieces and place each piece as far from each other as a target from an archer. He will then summon him and he will come forth with his face gleaming and laughing</a:t>
            </a:r>
            <a:endParaRPr lang="en-GB" sz="2900" b="1" dirty="0">
              <a:solidFill>
                <a:srgbClr val="006600"/>
              </a:solidFill>
            </a:endParaRPr>
          </a:p>
        </p:txBody>
      </p:sp>
    </p:spTree>
    <p:extLst>
      <p:ext uri="{BB962C8B-B14F-4D97-AF65-F5344CB8AC3E}">
        <p14:creationId xmlns:p14="http://schemas.microsoft.com/office/powerpoint/2010/main" val="32730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90878857-1570-6272-B72C-F063506426AC}"/>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0"/>
            <a:ext cx="12192001" cy="6858000"/>
          </a:xfrm>
        </p:spPr>
        <p:txBody>
          <a:bodyPr>
            <a:noAutofit/>
          </a:bodyPr>
          <a:lstStyle/>
          <a:p>
            <a:r>
              <a:rPr lang="en-GB" sz="2900" b="1" dirty="0">
                <a:solidFill>
                  <a:srgbClr val="006600"/>
                </a:solidFill>
              </a:rPr>
              <a:t>No greater calamity than Dajjal upon my ummah</a:t>
            </a:r>
          </a:p>
          <a:p>
            <a:r>
              <a:rPr lang="en-GB" sz="2900" b="1" dirty="0">
                <a:solidFill>
                  <a:srgbClr val="006600"/>
                </a:solidFill>
              </a:rPr>
              <a:t>He will convince people with his word &amp; actions</a:t>
            </a:r>
          </a:p>
          <a:p>
            <a:r>
              <a:rPr lang="en-GB" sz="2900" b="1" dirty="0">
                <a:solidFill>
                  <a:srgbClr val="006600"/>
                </a:solidFill>
              </a:rPr>
              <a:t>He will make you doubt &amp; leave your faith</a:t>
            </a:r>
          </a:p>
          <a:p>
            <a:r>
              <a:rPr lang="en-GB" sz="2900" b="1" dirty="0">
                <a:solidFill>
                  <a:srgbClr val="006600"/>
                </a:solidFill>
              </a:rPr>
              <a:t>A person wake up believer in morning; disbeliever in evening</a:t>
            </a:r>
          </a:p>
          <a:p>
            <a:r>
              <a:rPr lang="en-GB" sz="2900" b="1" dirty="0">
                <a:solidFill>
                  <a:srgbClr val="006600"/>
                </a:solidFill>
              </a:rPr>
              <a:t>They will sell their religion for a few material gains of the world</a:t>
            </a:r>
          </a:p>
          <a:p>
            <a:pPr marL="0" indent="0">
              <a:buNone/>
            </a:pPr>
            <a:endParaRPr lang="en-GB" sz="700" b="1" dirty="0">
              <a:solidFill>
                <a:srgbClr val="006600"/>
              </a:solidFill>
            </a:endParaRPr>
          </a:p>
          <a:p>
            <a:r>
              <a:rPr lang="en-GB" sz="2900" b="1" dirty="0">
                <a:solidFill>
                  <a:srgbClr val="006600"/>
                </a:solidFill>
              </a:rPr>
              <a:t>Short young man, ruddy complexion, thick curly hair, wide forehead, broad upper chest, legs wide apart similar to rickets. Right eye with be cloudy grey cataract, blind/defective – look like a floating grape.</a:t>
            </a:r>
          </a:p>
          <a:p>
            <a:endParaRPr lang="en-GB" sz="700" b="1" dirty="0">
              <a:solidFill>
                <a:srgbClr val="006600"/>
              </a:solidFill>
            </a:endParaRPr>
          </a:p>
          <a:p>
            <a:r>
              <a:rPr lang="en-GB" sz="2900" b="1" dirty="0">
                <a:solidFill>
                  <a:srgbClr val="006600"/>
                </a:solidFill>
              </a:rPr>
              <a:t>Left eye has a little piece of meat that comes out from the side towards the nose. On his forehead will be the letter </a:t>
            </a:r>
            <a:r>
              <a:rPr lang="en-GB" sz="2900" b="1" dirty="0">
                <a:solidFill>
                  <a:srgbClr val="FF0000"/>
                </a:solidFill>
              </a:rPr>
              <a:t>K F R </a:t>
            </a:r>
            <a:r>
              <a:rPr lang="ar-EG" sz="2900" b="1" dirty="0">
                <a:solidFill>
                  <a:srgbClr val="FF0000"/>
                </a:solidFill>
              </a:rPr>
              <a:t> </a:t>
            </a:r>
            <a:r>
              <a:rPr lang="ar-EG" sz="2900" b="1" dirty="0">
                <a:solidFill>
                  <a:srgbClr val="FF0000"/>
                </a:solidFill>
                <a:latin typeface="KFGQPC Uthman Taha Naskh" panose="02000000000000000000" pitchFamily="2" charset="-78"/>
                <a:cs typeface="KFGQPC Uthman Taha Naskh" panose="02000000000000000000" pitchFamily="2" charset="-78"/>
              </a:rPr>
              <a:t>ك ف ر</a:t>
            </a:r>
            <a:r>
              <a:rPr lang="en-GB" sz="2900" b="1" dirty="0">
                <a:solidFill>
                  <a:srgbClr val="006600"/>
                </a:solidFill>
              </a:rPr>
              <a:t>– ever literate and illtreat true Muslim will be able to see and read it. </a:t>
            </a:r>
          </a:p>
          <a:p>
            <a:pPr algn="l" rtl="0"/>
            <a:r>
              <a:rPr lang="en-GB" sz="2900" b="1" dirty="0">
                <a:solidFill>
                  <a:srgbClr val="006600"/>
                </a:solidFill>
                <a:latin typeface="Noto Sans"/>
              </a:rPr>
              <a:t>H</a:t>
            </a:r>
            <a:r>
              <a:rPr lang="en-GB" sz="2900" b="1" i="0" dirty="0">
                <a:solidFill>
                  <a:srgbClr val="006600"/>
                </a:solidFill>
                <a:effectLst/>
                <a:latin typeface="Noto Sans"/>
              </a:rPr>
              <a:t>e will eat, drink and sleep</a:t>
            </a:r>
          </a:p>
          <a:p>
            <a:pPr algn="l" rtl="0"/>
            <a:r>
              <a:rPr lang="en-GB" sz="2900" b="1" dirty="0">
                <a:solidFill>
                  <a:srgbClr val="006600"/>
                </a:solidFill>
                <a:latin typeface="Noto Sans"/>
              </a:rPr>
              <a:t>He </a:t>
            </a:r>
            <a:r>
              <a:rPr lang="en-GB" sz="2900" b="1" i="0" dirty="0">
                <a:solidFill>
                  <a:srgbClr val="006600"/>
                </a:solidFill>
                <a:effectLst/>
                <a:latin typeface="Noto Sans"/>
              </a:rPr>
              <a:t>will be sterile, with no children born to him</a:t>
            </a:r>
            <a:endParaRPr lang="en-GB" sz="2900" b="1" dirty="0">
              <a:solidFill>
                <a:srgbClr val="006600"/>
              </a:solidFill>
            </a:endParaRPr>
          </a:p>
          <a:p>
            <a:endParaRPr lang="en-GB" sz="2900" b="1" dirty="0"/>
          </a:p>
        </p:txBody>
      </p:sp>
    </p:spTree>
    <p:extLst>
      <p:ext uri="{BB962C8B-B14F-4D97-AF65-F5344CB8AC3E}">
        <p14:creationId xmlns:p14="http://schemas.microsoft.com/office/powerpoint/2010/main" val="19957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ED0E05DC-8B66-91D6-A763-7AEA4CB6D33B}"/>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E741E9F-0A32-ACD3-1607-E09B6CB5FE0C}"/>
              </a:ext>
            </a:extLst>
          </p:cNvPr>
          <p:cNvSpPr>
            <a:spLocks noGrp="1"/>
          </p:cNvSpPr>
          <p:nvPr>
            <p:ph idx="1"/>
          </p:nvPr>
        </p:nvSpPr>
        <p:spPr>
          <a:xfrm>
            <a:off x="0" y="4899358"/>
            <a:ext cx="12192000" cy="1958642"/>
          </a:xfrm>
        </p:spPr>
        <p:txBody>
          <a:bodyPr>
            <a:normAutofit/>
          </a:bodyPr>
          <a:lstStyle/>
          <a:p>
            <a:pPr marL="0" indent="0">
              <a:buNone/>
            </a:pPr>
            <a:r>
              <a:rPr lang="en-GB" sz="2700" b="1" dirty="0"/>
              <a:t>Dajjal will never be able to Enter Madinah, Makkah or Al-Aqsa </a:t>
            </a:r>
          </a:p>
          <a:p>
            <a:pPr marL="0" indent="0">
              <a:buNone/>
            </a:pPr>
            <a:r>
              <a:rPr lang="en-GB" sz="2700" b="1" dirty="0"/>
              <a:t>The Angels will be guarding it with their swords unsheathed</a:t>
            </a:r>
          </a:p>
          <a:p>
            <a:pPr marL="0" indent="0">
              <a:buNone/>
            </a:pPr>
            <a:r>
              <a:rPr lang="en-GB" sz="2700" b="1" dirty="0"/>
              <a:t>Dajjal will stand outside Madinah, all hypocrites will come out and follow him.</a:t>
            </a:r>
          </a:p>
          <a:p>
            <a:pPr marL="0" indent="0">
              <a:buNone/>
            </a:pPr>
            <a:r>
              <a:rPr lang="en-GB" sz="2700" b="1" dirty="0"/>
              <a:t>Large number of jews disbelievers and Christians will follow him to Al-Quds</a:t>
            </a:r>
          </a:p>
        </p:txBody>
      </p:sp>
      <p:pic>
        <p:nvPicPr>
          <p:cNvPr id="7170" name="Picture 2" descr="The 3 Holy Mosques Tour – Masjid Al Haram, Masjid Al-Nabawi, Al Aqsa">
            <a:extLst>
              <a:ext uri="{FF2B5EF4-FFF2-40B4-BE49-F238E27FC236}">
                <a16:creationId xmlns:a16="http://schemas.microsoft.com/office/drawing/2014/main" id="{771EB379-A37F-6E43-E16D-A99E8AC8E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087" y="0"/>
            <a:ext cx="9459826" cy="461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4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DA76481F-5425-FCBF-91A0-7788951BAF6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0" y="3530681"/>
            <a:ext cx="12191999" cy="3327319"/>
          </a:xfrm>
        </p:spPr>
        <p:txBody>
          <a:bodyPr>
            <a:noAutofit/>
          </a:bodyPr>
          <a:lstStyle/>
          <a:p>
            <a:pPr marL="0" indent="0">
              <a:buNone/>
            </a:pPr>
            <a:r>
              <a:rPr lang="en-GB" sz="2900" b="1" dirty="0"/>
              <a:t>Esa </a:t>
            </a:r>
            <a:r>
              <a:rPr lang="en-GB" sz="2900" dirty="0">
                <a:sym typeface="AGA Arabesque" panose="05010101010101010101" pitchFamily="2" charset="2"/>
              </a:rPr>
              <a:t> </a:t>
            </a:r>
            <a:r>
              <a:rPr lang="en-GB" sz="2900" b="1" dirty="0"/>
              <a:t>will already be with the Muslims in Jerusalem</a:t>
            </a:r>
          </a:p>
          <a:p>
            <a:pPr marL="0" indent="0">
              <a:buNone/>
            </a:pPr>
            <a:r>
              <a:rPr lang="en-GB" sz="2900" b="1" dirty="0"/>
              <a:t>Esa </a:t>
            </a:r>
            <a:r>
              <a:rPr lang="en-GB" sz="2900" dirty="0">
                <a:sym typeface="AGA Arabesque" panose="05010101010101010101" pitchFamily="2" charset="2"/>
              </a:rPr>
              <a:t> </a:t>
            </a:r>
            <a:r>
              <a:rPr lang="en-GB" sz="2900" b="1" dirty="0">
                <a:sym typeface="AGA Arabesque" panose="05010101010101010101" pitchFamily="2" charset="2"/>
              </a:rPr>
              <a:t>will</a:t>
            </a:r>
            <a:r>
              <a:rPr lang="en-GB" sz="2900" dirty="0">
                <a:sym typeface="AGA Arabesque" panose="05010101010101010101" pitchFamily="2" charset="2"/>
              </a:rPr>
              <a:t> </a:t>
            </a:r>
            <a:r>
              <a:rPr lang="en-GB" sz="2900" b="1" dirty="0"/>
              <a:t>open the gate of Jerusalem and the Dajjal will be waiting behind the door thinking he’s about to enter with his followers</a:t>
            </a:r>
          </a:p>
          <a:p>
            <a:pPr marL="0" indent="0">
              <a:buNone/>
            </a:pPr>
            <a:r>
              <a:rPr lang="en-GB" sz="2900" b="1" dirty="0"/>
              <a:t>As soon as Dajjal sees Esa</a:t>
            </a:r>
            <a:r>
              <a:rPr lang="en-GB" sz="2900" dirty="0">
                <a:sym typeface="AGA Arabesque" panose="05010101010101010101" pitchFamily="2" charset="2"/>
              </a:rPr>
              <a:t> </a:t>
            </a:r>
            <a:r>
              <a:rPr lang="en-GB" sz="2900" b="1" dirty="0"/>
              <a:t>, he runs away and he start to melt </a:t>
            </a:r>
          </a:p>
          <a:p>
            <a:pPr marL="0" indent="0">
              <a:buNone/>
            </a:pPr>
            <a:r>
              <a:rPr lang="en-GB" sz="2900" b="1" dirty="0"/>
              <a:t>Esa </a:t>
            </a:r>
            <a:r>
              <a:rPr lang="en-GB" sz="2900" dirty="0">
                <a:sym typeface="AGA Arabesque" panose="05010101010101010101" pitchFamily="2" charset="2"/>
              </a:rPr>
              <a:t> </a:t>
            </a:r>
            <a:r>
              <a:rPr lang="en-GB" sz="2900" b="1" dirty="0"/>
              <a:t>runs after him and takes his weapon and kills Dajjal</a:t>
            </a:r>
          </a:p>
          <a:p>
            <a:pPr marL="0" indent="0">
              <a:buNone/>
            </a:pPr>
            <a:r>
              <a:rPr lang="en-GB" sz="2900" b="1" dirty="0"/>
              <a:t>Esa </a:t>
            </a:r>
            <a:r>
              <a:rPr lang="en-GB" sz="2900" dirty="0">
                <a:sym typeface="AGA Arabesque" panose="05010101010101010101" pitchFamily="2" charset="2"/>
              </a:rPr>
              <a:t> </a:t>
            </a:r>
            <a:r>
              <a:rPr lang="en-GB" sz="2900" b="1" dirty="0"/>
              <a:t>shows the sword/weapon to his followers and says if he was god why would he bleed? </a:t>
            </a:r>
          </a:p>
        </p:txBody>
      </p:sp>
      <p:pic>
        <p:nvPicPr>
          <p:cNvPr id="4098" name="Picture 2" descr="FULL VIDEO] DAJJAL VS. MAHDI &amp; ISA (AS) - THE GREAT BATTLE - YouTube">
            <a:extLst>
              <a:ext uri="{FF2B5EF4-FFF2-40B4-BE49-F238E27FC236}">
                <a16:creationId xmlns:a16="http://schemas.microsoft.com/office/drawing/2014/main" id="{3A242B1F-CA12-72AA-09E7-859CA439AF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930" b="13333"/>
          <a:stretch/>
        </p:blipFill>
        <p:spPr bwMode="auto">
          <a:xfrm>
            <a:off x="2486527" y="0"/>
            <a:ext cx="6930189" cy="353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3E5AD383-C543-38E3-9288-CAE269E2D21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0"/>
            <a:ext cx="7744921" cy="6858000"/>
          </a:xfrm>
        </p:spPr>
        <p:txBody>
          <a:bodyPr>
            <a:noAutofit/>
          </a:bodyPr>
          <a:lstStyle/>
          <a:p>
            <a:pPr marL="0" indent="0">
              <a:buNone/>
            </a:pPr>
            <a:r>
              <a:rPr lang="en-GB" sz="2900" b="1" dirty="0"/>
              <a:t>The Christian’s repent and follow the True Messiah </a:t>
            </a:r>
          </a:p>
          <a:p>
            <a:pPr marL="0" indent="0">
              <a:buNone/>
            </a:pPr>
            <a:r>
              <a:rPr lang="en-GB" sz="2900" b="1" dirty="0"/>
              <a:t>The battle will be over</a:t>
            </a:r>
          </a:p>
          <a:p>
            <a:pPr marL="0" indent="0">
              <a:buNone/>
            </a:pPr>
            <a:r>
              <a:rPr lang="en-GB" sz="2900" b="1" dirty="0"/>
              <a:t>After this final battle - there will be years of:</a:t>
            </a:r>
          </a:p>
          <a:p>
            <a:pPr marL="0" indent="0" algn="ctr">
              <a:buNone/>
            </a:pPr>
            <a:r>
              <a:rPr lang="en-GB" sz="2900" b="1" dirty="0">
                <a:solidFill>
                  <a:srgbClr val="0000CC"/>
                </a:solidFill>
              </a:rPr>
              <a:t>PEACE – JUSTICE - GOODNESS &amp; PROSPERITY</a:t>
            </a:r>
          </a:p>
          <a:p>
            <a:pPr marL="0" indent="0">
              <a:buNone/>
            </a:pPr>
            <a:r>
              <a:rPr lang="en-GB" sz="2900" b="1" dirty="0"/>
              <a:t>Islamic Rule under Imam Mahdi for 7 years </a:t>
            </a:r>
          </a:p>
          <a:p>
            <a:r>
              <a:rPr lang="en-GB" sz="2900" b="1" dirty="0"/>
              <a:t>Wealth</a:t>
            </a:r>
          </a:p>
          <a:p>
            <a:r>
              <a:rPr lang="en-GB" sz="2900" b="1" dirty="0"/>
              <a:t>Economic Stability</a:t>
            </a:r>
          </a:p>
          <a:p>
            <a:r>
              <a:rPr lang="en-GB" sz="2900" b="1" dirty="0"/>
              <a:t>Equality</a:t>
            </a:r>
          </a:p>
          <a:p>
            <a:r>
              <a:rPr lang="en-GB" sz="2900" b="1" dirty="0"/>
              <a:t>No Poverty</a:t>
            </a:r>
          </a:p>
          <a:p>
            <a:r>
              <a:rPr lang="en-GB" sz="2900" b="1" dirty="0"/>
              <a:t>No Tax</a:t>
            </a:r>
          </a:p>
          <a:p>
            <a:r>
              <a:rPr lang="en-GB" sz="2900" b="1" dirty="0"/>
              <a:t>Jizya Abolished</a:t>
            </a:r>
          </a:p>
          <a:p>
            <a:r>
              <a:rPr lang="en-GB" sz="2900" b="1" dirty="0"/>
              <a:t>Faithful Muslims – Tidings Jannah </a:t>
            </a:r>
          </a:p>
          <a:p>
            <a:pPr marL="0" indent="0">
              <a:buNone/>
            </a:pPr>
            <a:endParaRPr lang="en-GB" sz="2900" b="1" dirty="0"/>
          </a:p>
          <a:p>
            <a:pPr marL="0" indent="0">
              <a:buNone/>
            </a:pPr>
            <a:endParaRPr lang="en-GB" sz="2900" b="1" dirty="0"/>
          </a:p>
        </p:txBody>
      </p:sp>
      <p:pic>
        <p:nvPicPr>
          <p:cNvPr id="6146" name="Picture 2" descr="How Do I Repent? – Croydon Seventh-day Adventist Church">
            <a:extLst>
              <a:ext uri="{FF2B5EF4-FFF2-40B4-BE49-F238E27FC236}">
                <a16:creationId xmlns:a16="http://schemas.microsoft.com/office/drawing/2014/main" id="{B991DDFE-47FD-EE79-8353-92E1277396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71" r="15900"/>
          <a:stretch/>
        </p:blipFill>
        <p:spPr bwMode="auto">
          <a:xfrm>
            <a:off x="7744922" y="0"/>
            <a:ext cx="44470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earning for a world with peace | Voices of Youth">
            <a:extLst>
              <a:ext uri="{FF2B5EF4-FFF2-40B4-BE49-F238E27FC236}">
                <a16:creationId xmlns:a16="http://schemas.microsoft.com/office/drawing/2014/main" id="{FDC9EF21-440D-FDB8-54CA-78B63715A1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4921" y="3429000"/>
            <a:ext cx="444707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482BBF02-4653-D85F-972E-22EAB656581A}"/>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0" y="493294"/>
            <a:ext cx="9175249" cy="5871411"/>
          </a:xfrm>
        </p:spPr>
        <p:txBody>
          <a:bodyPr>
            <a:noAutofit/>
          </a:bodyPr>
          <a:lstStyle/>
          <a:p>
            <a:pPr algn="just"/>
            <a:r>
              <a:rPr lang="en-GB" sz="2900" b="1" i="0" dirty="0" err="1">
                <a:solidFill>
                  <a:srgbClr val="006600"/>
                </a:solidFill>
                <a:effectLst/>
              </a:rPr>
              <a:t>Eesa</a:t>
            </a:r>
            <a:r>
              <a:rPr lang="en-GB" sz="2900" b="1" i="0" dirty="0">
                <a:solidFill>
                  <a:srgbClr val="006600"/>
                </a:solidFill>
                <a:effectLst/>
              </a:rPr>
              <a:t> </a:t>
            </a:r>
            <a:r>
              <a:rPr lang="en-GB" sz="2900" dirty="0">
                <a:sym typeface="AGA Arabesque" panose="05010101010101010101" pitchFamily="2" charset="2"/>
              </a:rPr>
              <a:t> </a:t>
            </a:r>
            <a:r>
              <a:rPr lang="en-GB" sz="2900" b="1" i="0" dirty="0">
                <a:solidFill>
                  <a:srgbClr val="006600"/>
                </a:solidFill>
                <a:effectLst/>
              </a:rPr>
              <a:t>will break the cross, kill the pig, remove </a:t>
            </a:r>
            <a:r>
              <a:rPr lang="en-GB" sz="2900" b="1" i="0" dirty="0" err="1">
                <a:solidFill>
                  <a:srgbClr val="006600"/>
                </a:solidFill>
                <a:effectLst/>
              </a:rPr>
              <a:t>Jizyah</a:t>
            </a:r>
            <a:r>
              <a:rPr lang="en-GB" sz="2900" b="1" i="0" dirty="0">
                <a:solidFill>
                  <a:srgbClr val="006600"/>
                </a:solidFill>
                <a:effectLst/>
              </a:rPr>
              <a:t>.</a:t>
            </a:r>
          </a:p>
          <a:p>
            <a:pPr algn="just"/>
            <a:r>
              <a:rPr lang="en-GB" sz="2900" b="1" i="0" dirty="0">
                <a:solidFill>
                  <a:srgbClr val="006600"/>
                </a:solidFill>
                <a:effectLst/>
              </a:rPr>
              <a:t>So much peace &amp; safety that lions will graze with camels, leopards with cows and wolves with sheep. A child will play with snakes, yet they will not harm him.</a:t>
            </a:r>
          </a:p>
          <a:p>
            <a:r>
              <a:rPr lang="en-GB" sz="2900" b="1" dirty="0"/>
              <a:t>Then Allah </a:t>
            </a:r>
            <a:r>
              <a:rPr lang="en-GB" sz="2900" dirty="0">
                <a:sym typeface="AGA Arabesque" panose="05010101010101010101" pitchFamily="2" charset="2"/>
              </a:rPr>
              <a:t></a:t>
            </a:r>
            <a:r>
              <a:rPr lang="en-GB" sz="2900" b="1" dirty="0">
                <a:sym typeface="AGA Arabesque" panose="05010101010101010101" pitchFamily="2" charset="2"/>
              </a:rPr>
              <a:t> </a:t>
            </a:r>
            <a:r>
              <a:rPr lang="en-GB" sz="2900" b="1" dirty="0"/>
              <a:t>will inform </a:t>
            </a:r>
            <a:r>
              <a:rPr lang="en-GB" sz="2900" b="1" dirty="0" err="1"/>
              <a:t>Eesa</a:t>
            </a:r>
            <a:r>
              <a:rPr lang="en-GB" sz="2900" b="1" dirty="0"/>
              <a:t> </a:t>
            </a:r>
            <a:r>
              <a:rPr lang="en-GB" sz="2900" dirty="0">
                <a:sym typeface="AGA Arabesque" panose="05010101010101010101" pitchFamily="2" charset="2"/>
              </a:rPr>
              <a:t> </a:t>
            </a:r>
            <a:r>
              <a:rPr lang="en-GB" sz="2900" b="1" dirty="0">
                <a:sym typeface="AGA Arabesque" panose="05010101010101010101" pitchFamily="2" charset="2"/>
              </a:rPr>
              <a:t>that</a:t>
            </a:r>
            <a:r>
              <a:rPr lang="en-GB" sz="2900" dirty="0">
                <a:sym typeface="AGA Arabesque" panose="05010101010101010101" pitchFamily="2" charset="2"/>
              </a:rPr>
              <a:t> </a:t>
            </a:r>
            <a:r>
              <a:rPr lang="en-GB" sz="2900" b="1" dirty="0" err="1"/>
              <a:t>Ya’jooj</a:t>
            </a:r>
            <a:r>
              <a:rPr lang="en-GB" sz="2900" b="1" dirty="0"/>
              <a:t> and </a:t>
            </a:r>
            <a:r>
              <a:rPr lang="en-GB" sz="2900" b="1" dirty="0" err="1"/>
              <a:t>Ma’jooj</a:t>
            </a:r>
            <a:r>
              <a:rPr lang="en-GB" sz="2900" b="1" dirty="0"/>
              <a:t> have arrived</a:t>
            </a:r>
          </a:p>
          <a:p>
            <a:r>
              <a:rPr lang="en-GB" sz="2900" b="1" dirty="0"/>
              <a:t>They will spread all over the world &amp; cause utter havoc and destruction</a:t>
            </a:r>
          </a:p>
          <a:p>
            <a:r>
              <a:rPr lang="en-GB" sz="2900" b="1" dirty="0"/>
              <a:t>They will descend from every slope</a:t>
            </a:r>
          </a:p>
          <a:p>
            <a:r>
              <a:rPr lang="en-GB" sz="2900" b="1" dirty="0"/>
              <a:t>The first of them will pass by the Sea of Tiberius [located in the Jordan Great Rift Valley] and drink all its water. [When] the last of them will pass [by it] they will say, “There was once water here.</a:t>
            </a:r>
          </a:p>
        </p:txBody>
      </p:sp>
      <p:pic>
        <p:nvPicPr>
          <p:cNvPr id="8194" name="Picture 2" descr="Gothmog (Lieutenant of Morgul) | The One Wiki to Rule Them All | Fandom">
            <a:extLst>
              <a:ext uri="{FF2B5EF4-FFF2-40B4-BE49-F238E27FC236}">
                <a16:creationId xmlns:a16="http://schemas.microsoft.com/office/drawing/2014/main" id="{D8F5210E-5F30-D307-A23E-F77A66EA0D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249" y="0"/>
            <a:ext cx="3016751" cy="31608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rcs | The One Wiki to Rule Them All | Fandom">
            <a:extLst>
              <a:ext uri="{FF2B5EF4-FFF2-40B4-BE49-F238E27FC236}">
                <a16:creationId xmlns:a16="http://schemas.microsoft.com/office/drawing/2014/main" id="{509175F8-466C-5334-6F76-BB0CF12BD5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516" r="15434"/>
          <a:stretch/>
        </p:blipFill>
        <p:spPr bwMode="auto">
          <a:xfrm>
            <a:off x="9175249" y="4010526"/>
            <a:ext cx="3016752" cy="284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4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02686845-01D4-5FD0-35E3-083191EFBE58}"/>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2807368" y="208546"/>
            <a:ext cx="9384632" cy="6649453"/>
          </a:xfrm>
        </p:spPr>
        <p:txBody>
          <a:bodyPr>
            <a:noAutofit/>
          </a:bodyPr>
          <a:lstStyle/>
          <a:p>
            <a:pPr algn="l"/>
            <a:r>
              <a:rPr lang="en-GB" sz="2700" b="1" dirty="0" err="1"/>
              <a:t>E</a:t>
            </a:r>
            <a:r>
              <a:rPr lang="en-GB" sz="2900" b="1" dirty="0" err="1"/>
              <a:t>esa</a:t>
            </a:r>
            <a:r>
              <a:rPr lang="en-GB" sz="2900" b="1" dirty="0"/>
              <a:t> </a:t>
            </a:r>
            <a:r>
              <a:rPr lang="en-GB" sz="2900" dirty="0">
                <a:sym typeface="AGA Arabesque" panose="05010101010101010101" pitchFamily="2" charset="2"/>
              </a:rPr>
              <a:t></a:t>
            </a:r>
            <a:r>
              <a:rPr lang="en-GB" sz="2900" b="1" dirty="0">
                <a:sym typeface="AGA Arabesque" panose="05010101010101010101" pitchFamily="2" charset="2"/>
              </a:rPr>
              <a:t> &amp; </a:t>
            </a:r>
            <a:r>
              <a:rPr lang="en-GB" sz="2900" b="1" i="0" dirty="0">
                <a:solidFill>
                  <a:srgbClr val="000000"/>
                </a:solidFill>
                <a:effectLst/>
                <a:latin typeface="-apple-system"/>
              </a:rPr>
              <a:t>his companions will besiege </a:t>
            </a:r>
            <a:r>
              <a:rPr lang="en-GB" sz="2900" b="1" dirty="0" err="1"/>
              <a:t>Ya’jooj</a:t>
            </a:r>
            <a:r>
              <a:rPr lang="en-GB" sz="2900" b="1" dirty="0"/>
              <a:t> and </a:t>
            </a:r>
            <a:r>
              <a:rPr lang="en-GB" sz="2900" b="1" dirty="0" err="1"/>
              <a:t>Ma’jooj</a:t>
            </a:r>
            <a:endParaRPr lang="en-GB" sz="2900" b="1" dirty="0">
              <a:solidFill>
                <a:srgbClr val="000000"/>
              </a:solidFill>
              <a:latin typeface="-apple-system"/>
            </a:endParaRPr>
          </a:p>
          <a:p>
            <a:pPr algn="l"/>
            <a:r>
              <a:rPr lang="en-GB" sz="2900" b="1" dirty="0" err="1"/>
              <a:t>Eesa</a:t>
            </a:r>
            <a:r>
              <a:rPr lang="en-GB" sz="2900" b="1" dirty="0"/>
              <a:t> </a:t>
            </a:r>
            <a:r>
              <a:rPr lang="en-GB" sz="2900" dirty="0">
                <a:sym typeface="AGA Arabesque" panose="05010101010101010101" pitchFamily="2" charset="2"/>
              </a:rPr>
              <a:t> </a:t>
            </a:r>
            <a:r>
              <a:rPr lang="en-GB" sz="2900" b="1" dirty="0">
                <a:sym typeface="AGA Arabesque" panose="05010101010101010101" pitchFamily="2" charset="2"/>
              </a:rPr>
              <a:t>&amp; </a:t>
            </a:r>
            <a:r>
              <a:rPr lang="en-GB" sz="2900" b="1" i="0" dirty="0">
                <a:solidFill>
                  <a:srgbClr val="000000"/>
                </a:solidFill>
                <a:effectLst/>
                <a:latin typeface="-apple-system"/>
              </a:rPr>
              <a:t>his companions </a:t>
            </a:r>
            <a:r>
              <a:rPr lang="en-GB" sz="2900" b="1" dirty="0">
                <a:sym typeface="AGA Arabesque" panose="05010101010101010101" pitchFamily="2" charset="2"/>
              </a:rPr>
              <a:t>will pray to Allah </a:t>
            </a:r>
            <a:r>
              <a:rPr lang="en-GB" sz="2900" dirty="0">
                <a:sym typeface="AGA Arabesque" panose="05010101010101010101" pitchFamily="2" charset="2"/>
              </a:rPr>
              <a:t></a:t>
            </a:r>
          </a:p>
          <a:p>
            <a:r>
              <a:rPr lang="en-GB" sz="2900" b="1" dirty="0">
                <a:solidFill>
                  <a:srgbClr val="000000"/>
                </a:solidFill>
                <a:effectLst/>
                <a:latin typeface="-apple-system"/>
                <a:sym typeface="AGA Arabesque" panose="05010101010101010101" pitchFamily="2" charset="2"/>
              </a:rPr>
              <a:t>Allah </a:t>
            </a:r>
            <a:r>
              <a:rPr lang="en-GB" sz="2900" dirty="0">
                <a:sym typeface="AGA Arabesque" panose="05010101010101010101" pitchFamily="2" charset="2"/>
              </a:rPr>
              <a:t></a:t>
            </a:r>
            <a:r>
              <a:rPr lang="en-GB" sz="2900" b="1" dirty="0">
                <a:solidFill>
                  <a:srgbClr val="000000"/>
                </a:solidFill>
                <a:effectLst/>
                <a:latin typeface="-apple-system"/>
                <a:sym typeface="AGA Arabesque" panose="05010101010101010101" pitchFamily="2" charset="2"/>
              </a:rPr>
              <a:t> </a:t>
            </a:r>
            <a:r>
              <a:rPr lang="en-GB" sz="2900" b="1" dirty="0">
                <a:solidFill>
                  <a:srgbClr val="000000"/>
                </a:solidFill>
                <a:effectLst/>
                <a:latin typeface="-apple-system"/>
              </a:rPr>
              <a:t>will send worms in their necks</a:t>
            </a:r>
          </a:p>
          <a:p>
            <a:pPr algn="l"/>
            <a:r>
              <a:rPr lang="en-GB" sz="2900" b="1" dirty="0">
                <a:solidFill>
                  <a:srgbClr val="000000"/>
                </a:solidFill>
                <a:latin typeface="-apple-system"/>
              </a:rPr>
              <a:t>A</a:t>
            </a:r>
            <a:r>
              <a:rPr lang="en-GB" sz="2900" b="1" dirty="0">
                <a:solidFill>
                  <a:srgbClr val="000000"/>
                </a:solidFill>
                <a:effectLst/>
                <a:latin typeface="-apple-system"/>
              </a:rPr>
              <a:t>s a result they will die all at the same time</a:t>
            </a:r>
          </a:p>
          <a:p>
            <a:pPr algn="l"/>
            <a:r>
              <a:rPr lang="en-GB" sz="2900" b="1" dirty="0" err="1"/>
              <a:t>Eesa</a:t>
            </a:r>
            <a:r>
              <a:rPr lang="en-GB" sz="2900" b="1" dirty="0"/>
              <a:t> </a:t>
            </a:r>
            <a:r>
              <a:rPr lang="en-GB" sz="2900" dirty="0">
                <a:sym typeface="AGA Arabesque" panose="05010101010101010101" pitchFamily="2" charset="2"/>
              </a:rPr>
              <a:t></a:t>
            </a:r>
            <a:r>
              <a:rPr lang="en-GB" sz="2900" b="1" dirty="0">
                <a:sym typeface="AGA Arabesque" panose="05010101010101010101" pitchFamily="2" charset="2"/>
              </a:rPr>
              <a:t> &amp; </a:t>
            </a:r>
            <a:r>
              <a:rPr lang="en-GB" sz="2900" b="1" i="0" dirty="0">
                <a:solidFill>
                  <a:srgbClr val="000000"/>
                </a:solidFill>
                <a:effectLst/>
                <a:latin typeface="-apple-system"/>
              </a:rPr>
              <a:t>his companions </a:t>
            </a:r>
            <a:r>
              <a:rPr lang="en-GB" sz="2900" b="1" dirty="0">
                <a:solidFill>
                  <a:srgbClr val="000000"/>
                </a:solidFill>
                <a:effectLst/>
                <a:latin typeface="-apple-system"/>
              </a:rPr>
              <a:t>will then descend to the ground and will not find even the space of a hand span that will not be filled with their decayed [bodies] &amp; stench</a:t>
            </a:r>
          </a:p>
          <a:p>
            <a:r>
              <a:rPr lang="en-GB" sz="2900" b="1" dirty="0" err="1"/>
              <a:t>Eesa</a:t>
            </a:r>
            <a:r>
              <a:rPr lang="en-GB" sz="2900" b="1" dirty="0"/>
              <a:t> </a:t>
            </a:r>
            <a:r>
              <a:rPr lang="en-GB" sz="2900" dirty="0">
                <a:sym typeface="AGA Arabesque" panose="05010101010101010101" pitchFamily="2" charset="2"/>
              </a:rPr>
              <a:t></a:t>
            </a:r>
            <a:r>
              <a:rPr lang="en-GB" sz="2900" b="1" dirty="0">
                <a:sym typeface="AGA Arabesque" panose="05010101010101010101" pitchFamily="2" charset="2"/>
              </a:rPr>
              <a:t> &amp; </a:t>
            </a:r>
            <a:r>
              <a:rPr lang="en-GB" sz="2900" b="1" i="0" dirty="0">
                <a:solidFill>
                  <a:srgbClr val="000000"/>
                </a:solidFill>
                <a:effectLst/>
                <a:latin typeface="-apple-system"/>
              </a:rPr>
              <a:t>his companions </a:t>
            </a:r>
            <a:r>
              <a:rPr lang="en-GB" sz="2900" b="1" dirty="0">
                <a:solidFill>
                  <a:srgbClr val="000000"/>
                </a:solidFill>
                <a:effectLst/>
                <a:latin typeface="-apple-system"/>
              </a:rPr>
              <a:t>then pray and Allah </a:t>
            </a:r>
            <a:r>
              <a:rPr lang="en-GB" sz="2900" dirty="0">
                <a:sym typeface="AGA Arabesque" panose="05010101010101010101" pitchFamily="2" charset="2"/>
              </a:rPr>
              <a:t> </a:t>
            </a:r>
            <a:r>
              <a:rPr lang="en-GB" sz="2900" b="1" dirty="0">
                <a:solidFill>
                  <a:srgbClr val="000000"/>
                </a:solidFill>
                <a:effectLst/>
                <a:latin typeface="-apple-system"/>
              </a:rPr>
              <a:t>will send birds that will resemble the necks of Bactrian Camels. The birds will carry [their bodies] away and throw them away</a:t>
            </a:r>
          </a:p>
          <a:p>
            <a:r>
              <a:rPr lang="en-GB" sz="2900" b="1" dirty="0">
                <a:solidFill>
                  <a:srgbClr val="000000"/>
                </a:solidFill>
                <a:effectLst/>
                <a:latin typeface="-apple-system"/>
              </a:rPr>
              <a:t>Allah </a:t>
            </a:r>
            <a:r>
              <a:rPr lang="en-GB" sz="2900" dirty="0">
                <a:sym typeface="AGA Arabesque" panose="05010101010101010101" pitchFamily="2" charset="2"/>
              </a:rPr>
              <a:t> </a:t>
            </a:r>
            <a:r>
              <a:rPr lang="en-GB" sz="2900" b="1" dirty="0">
                <a:solidFill>
                  <a:srgbClr val="000000"/>
                </a:solidFill>
                <a:effectLst/>
                <a:latin typeface="-apple-system"/>
              </a:rPr>
              <a:t>will send such rain that no mud house or hut will be sheltered from it. It will cleanse the earth until it leaves it like a mirror. The earth will then be told, “Bring forth your fruits and restore your blessings”</a:t>
            </a:r>
            <a:endParaRPr lang="en-GB" sz="2900" b="1" dirty="0"/>
          </a:p>
        </p:txBody>
      </p:sp>
      <p:pic>
        <p:nvPicPr>
          <p:cNvPr id="9220" name="Picture 4" descr="Bactrian camel - Wikipedia">
            <a:extLst>
              <a:ext uri="{FF2B5EF4-FFF2-40B4-BE49-F238E27FC236}">
                <a16:creationId xmlns:a16="http://schemas.microsoft.com/office/drawing/2014/main" id="{493707B4-B07F-12E3-84F9-C3E8272CE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95054"/>
            <a:ext cx="2807368" cy="20678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ementor | Harry Potter Wiki | Fandom">
            <a:extLst>
              <a:ext uri="{FF2B5EF4-FFF2-40B4-BE49-F238E27FC236}">
                <a16:creationId xmlns:a16="http://schemas.microsoft.com/office/drawing/2014/main" id="{1A1377B6-2831-FBC5-6AF9-67E716130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07368" cy="23950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uman Death and Decay | HowStuffWorks">
            <a:extLst>
              <a:ext uri="{FF2B5EF4-FFF2-40B4-BE49-F238E27FC236}">
                <a16:creationId xmlns:a16="http://schemas.microsoft.com/office/drawing/2014/main" id="{3F40B447-4A70-A276-E7EA-695F5B607A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62945"/>
            <a:ext cx="2807368" cy="239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80CD4748-45E4-C96D-8804-8518959EEBA2}"/>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0"/>
            <a:ext cx="12192001" cy="6858000"/>
          </a:xfrm>
        </p:spPr>
        <p:txBody>
          <a:bodyPr>
            <a:noAutofit/>
          </a:bodyPr>
          <a:lstStyle/>
          <a:p>
            <a:pPr marL="0" indent="0" algn="ctr">
              <a:buNone/>
            </a:pPr>
            <a:r>
              <a:rPr lang="en-GB" sz="2500" b="1" dirty="0">
                <a:solidFill>
                  <a:srgbClr val="FF0000"/>
                </a:solidFill>
              </a:rPr>
              <a:t>10 MAJOR SIGNS LEADING TO LAST HOUR</a:t>
            </a:r>
          </a:p>
          <a:p>
            <a:pPr marL="457200" indent="-457200">
              <a:buFont typeface="+mj-lt"/>
              <a:buAutoNum type="arabicPeriod"/>
            </a:pPr>
            <a:r>
              <a:rPr lang="en-GB" sz="2500" b="1" dirty="0"/>
              <a:t>Earth Sinks - Swallows - East</a:t>
            </a:r>
          </a:p>
          <a:p>
            <a:pPr marL="457200" indent="-457200">
              <a:buFont typeface="+mj-lt"/>
              <a:buAutoNum type="arabicPeriod"/>
            </a:pPr>
            <a:r>
              <a:rPr lang="en-GB" sz="2500" b="1" dirty="0"/>
              <a:t>Earth Sinks - Swallows - West</a:t>
            </a:r>
          </a:p>
          <a:p>
            <a:pPr marL="457200" indent="-457200">
              <a:buFont typeface="+mj-lt"/>
              <a:buAutoNum type="arabicPeriod"/>
            </a:pPr>
            <a:r>
              <a:rPr lang="en-GB" sz="2500" b="1" dirty="0"/>
              <a:t>Earth Sinks - Swallows - Arabia</a:t>
            </a:r>
          </a:p>
          <a:p>
            <a:pPr marL="457200" indent="-457200">
              <a:buFont typeface="+mj-lt"/>
              <a:buAutoNum type="arabicPeriod"/>
            </a:pPr>
            <a:r>
              <a:rPr lang="en-GB" sz="2500" b="1" dirty="0"/>
              <a:t>The Smoke – Covering Earth</a:t>
            </a:r>
          </a:p>
          <a:p>
            <a:pPr marL="457200" indent="-457200">
              <a:buFont typeface="+mj-lt"/>
              <a:buAutoNum type="arabicPeriod"/>
            </a:pPr>
            <a:r>
              <a:rPr lang="en-GB" sz="2500" b="1" dirty="0"/>
              <a:t>Mahdi – Dajjal – Esa  </a:t>
            </a:r>
          </a:p>
          <a:p>
            <a:pPr marL="457200" indent="-457200">
              <a:buFont typeface="+mj-lt"/>
              <a:buAutoNum type="arabicPeriod"/>
            </a:pPr>
            <a:r>
              <a:rPr lang="en-GB" sz="2500" b="1" dirty="0" err="1"/>
              <a:t>Ya’jooj</a:t>
            </a:r>
            <a:r>
              <a:rPr lang="en-GB" sz="2500" b="1" dirty="0"/>
              <a:t> and </a:t>
            </a:r>
            <a:r>
              <a:rPr lang="en-GB" sz="2500" b="1" dirty="0" err="1"/>
              <a:t>Ma’jooj</a:t>
            </a:r>
            <a:r>
              <a:rPr lang="en-GB" sz="2500" b="1" dirty="0"/>
              <a:t> </a:t>
            </a:r>
          </a:p>
          <a:p>
            <a:pPr marL="457200" indent="-457200">
              <a:buFont typeface="+mj-lt"/>
              <a:buAutoNum type="arabicPeriod"/>
            </a:pPr>
            <a:r>
              <a:rPr lang="en-GB" sz="2500" b="1" dirty="0"/>
              <a:t>Beast of Earth - Speak to people - divide people of paradise and hellfire</a:t>
            </a:r>
          </a:p>
          <a:p>
            <a:pPr marL="457200" indent="-457200">
              <a:buFont typeface="+mj-lt"/>
              <a:buAutoNum type="arabicPeriod"/>
            </a:pPr>
            <a:r>
              <a:rPr lang="en-GB" sz="2500" b="1" dirty="0"/>
              <a:t>Supernatural fire in Yemen</a:t>
            </a:r>
          </a:p>
          <a:p>
            <a:pPr marL="457200" indent="-457200">
              <a:buFont typeface="+mj-lt"/>
              <a:buAutoNum type="arabicPeriod"/>
            </a:pPr>
            <a:r>
              <a:rPr lang="en-GB" sz="2500" b="1" dirty="0"/>
              <a:t>Drive people to place of judgement</a:t>
            </a:r>
          </a:p>
          <a:p>
            <a:pPr marL="457200" indent="-457200">
              <a:buFont typeface="+mj-lt"/>
              <a:buAutoNum type="arabicPeriod"/>
            </a:pPr>
            <a:r>
              <a:rPr lang="en-GB" sz="2500" b="1" dirty="0"/>
              <a:t>Rising sun in west </a:t>
            </a:r>
          </a:p>
          <a:p>
            <a:pPr marL="0" indent="0">
              <a:buNone/>
            </a:pPr>
            <a:r>
              <a:rPr lang="en-GB" sz="2500" b="1" dirty="0">
                <a:solidFill>
                  <a:srgbClr val="006600"/>
                </a:solidFill>
              </a:rPr>
              <a:t>An Ethiopian king will come and destroy the Ka’ba brick by brick. No Muslims to protect it</a:t>
            </a:r>
          </a:p>
          <a:p>
            <a:pPr marL="0" indent="0">
              <a:buNone/>
            </a:pPr>
            <a:r>
              <a:rPr lang="en-GB" sz="2500" b="1" dirty="0">
                <a:solidFill>
                  <a:srgbClr val="006600"/>
                </a:solidFill>
              </a:rPr>
              <a:t>People will then again worship Laat and Uzzah – gods of pagan </a:t>
            </a:r>
            <a:r>
              <a:rPr lang="en-GB" sz="2500" b="1" dirty="0" err="1">
                <a:solidFill>
                  <a:srgbClr val="006600"/>
                </a:solidFill>
              </a:rPr>
              <a:t>arabs</a:t>
            </a:r>
            <a:endParaRPr lang="en-GB" sz="2500" b="1" dirty="0">
              <a:solidFill>
                <a:srgbClr val="006600"/>
              </a:solidFill>
            </a:endParaRPr>
          </a:p>
          <a:p>
            <a:pPr marL="0" indent="0">
              <a:buNone/>
            </a:pPr>
            <a:r>
              <a:rPr lang="en-GB" sz="2500" b="1" dirty="0">
                <a:solidFill>
                  <a:srgbClr val="006600"/>
                </a:solidFill>
              </a:rPr>
              <a:t>Allah will send a  final breeze – every believer on earth dies peacefully</a:t>
            </a:r>
          </a:p>
          <a:p>
            <a:pPr marL="0" indent="0">
              <a:buNone/>
            </a:pPr>
            <a:r>
              <a:rPr lang="en-GB" sz="2500" b="1" dirty="0">
                <a:solidFill>
                  <a:srgbClr val="006600"/>
                </a:solidFill>
              </a:rPr>
              <a:t>World will end with those that are left. Then </a:t>
            </a:r>
            <a:r>
              <a:rPr lang="en-GB" sz="2500" b="1" dirty="0" err="1">
                <a:solidFill>
                  <a:srgbClr val="006600"/>
                </a:solidFill>
              </a:rPr>
              <a:t>Isarefel</a:t>
            </a:r>
            <a:r>
              <a:rPr lang="en-GB" sz="2500" b="1" dirty="0">
                <a:solidFill>
                  <a:srgbClr val="006600"/>
                </a:solidFill>
              </a:rPr>
              <a:t> will blow the trumpet </a:t>
            </a:r>
          </a:p>
          <a:p>
            <a:pPr marL="0" indent="0">
              <a:buNone/>
            </a:pPr>
            <a:endParaRPr lang="en-GB" sz="2500" b="1" dirty="0"/>
          </a:p>
        </p:txBody>
      </p:sp>
    </p:spTree>
    <p:extLst>
      <p:ext uri="{BB962C8B-B14F-4D97-AF65-F5344CB8AC3E}">
        <p14:creationId xmlns:p14="http://schemas.microsoft.com/office/powerpoint/2010/main" val="2780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916075E2-FAC5-429D-6A53-EF77791E5F4B}"/>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428319F-E010-C97F-074E-292D1DBA4E23}"/>
              </a:ext>
            </a:extLst>
          </p:cNvPr>
          <p:cNvSpPr>
            <a:spLocks noGrp="1"/>
          </p:cNvSpPr>
          <p:nvPr>
            <p:ph idx="1"/>
          </p:nvPr>
        </p:nvSpPr>
        <p:spPr>
          <a:xfrm>
            <a:off x="0" y="0"/>
            <a:ext cx="12192000" cy="6858000"/>
          </a:xfrm>
        </p:spPr>
        <p:txBody>
          <a:bodyPr>
            <a:noAutofit/>
          </a:bodyPr>
          <a:lstStyle/>
          <a:p>
            <a:pPr marL="0" indent="0" algn="ctr">
              <a:buNone/>
            </a:pPr>
            <a:r>
              <a:rPr lang="en-GB" sz="2400" b="1" dirty="0">
                <a:solidFill>
                  <a:srgbClr val="FF0000"/>
                </a:solidFill>
              </a:rPr>
              <a:t>PAST SIGNS:</a:t>
            </a:r>
          </a:p>
          <a:p>
            <a:pPr marL="0" indent="0">
              <a:buNone/>
            </a:pPr>
            <a:r>
              <a:rPr lang="en-GB" sz="2400" b="1" dirty="0"/>
              <a:t>• The Prophethood of Muhammad </a:t>
            </a:r>
            <a:r>
              <a:rPr lang="en-GB" sz="2400" dirty="0">
                <a:sym typeface="AGA Arabesque" panose="05010101010101010101" pitchFamily="2" charset="2"/>
              </a:rPr>
              <a:t></a:t>
            </a:r>
            <a:endParaRPr lang="en-GB" sz="2400" dirty="0"/>
          </a:p>
          <a:p>
            <a:pPr marL="0" indent="0">
              <a:buNone/>
            </a:pPr>
            <a:r>
              <a:rPr lang="en-GB" sz="2400" b="1" dirty="0"/>
              <a:t>• The splitting of the Moon</a:t>
            </a:r>
          </a:p>
          <a:p>
            <a:pPr marL="0" indent="0">
              <a:buNone/>
            </a:pPr>
            <a:r>
              <a:rPr lang="en-GB" sz="2400" b="1" dirty="0"/>
              <a:t>• The death of the Prophet Muhammad </a:t>
            </a:r>
            <a:r>
              <a:rPr lang="en-GB" sz="2400" dirty="0">
                <a:sym typeface="AGA Arabesque" panose="05010101010101010101" pitchFamily="2" charset="2"/>
              </a:rPr>
              <a:t></a:t>
            </a:r>
            <a:endParaRPr lang="en-GB" sz="2400" b="1" dirty="0"/>
          </a:p>
          <a:p>
            <a:pPr marL="0" indent="0">
              <a:buNone/>
            </a:pPr>
            <a:r>
              <a:rPr lang="en-GB" sz="2400" b="1" dirty="0"/>
              <a:t>• A form of death, which will kill thousands of Muslims. (Understood to refer to the plague of </a:t>
            </a:r>
            <a:r>
              <a:rPr lang="en-GB" sz="2400" b="1" dirty="0" err="1"/>
              <a:t>Amwas</a:t>
            </a:r>
            <a:r>
              <a:rPr lang="en-GB" sz="2400" b="1" dirty="0"/>
              <a:t> during the caliphate of 'Umar Ibn Al-Khattab </a:t>
            </a:r>
            <a:r>
              <a:rPr lang="en-GB" sz="2400" dirty="0">
                <a:sym typeface="AGA Arabesque" panose="05010101010101010101" pitchFamily="2" charset="2"/>
              </a:rPr>
              <a:t></a:t>
            </a:r>
            <a:endParaRPr lang="en-GB" sz="2400" dirty="0"/>
          </a:p>
          <a:p>
            <a:pPr marL="0" indent="0">
              <a:buNone/>
            </a:pPr>
            <a:r>
              <a:rPr lang="en-GB" sz="2400" b="1" dirty="0"/>
              <a:t>• A major fighting in Madinah (understood to refer to the battle of Al-Harrah 63 AH)</a:t>
            </a:r>
          </a:p>
          <a:p>
            <a:pPr marL="0" indent="0">
              <a:buNone/>
            </a:pPr>
            <a:r>
              <a:rPr lang="en-GB" sz="2400" b="1" dirty="0"/>
              <a:t>• A great fire in the Hijaz (in Saudi Arabia), this took place in 654</a:t>
            </a:r>
          </a:p>
          <a:p>
            <a:pPr marL="0" indent="0">
              <a:buNone/>
            </a:pPr>
            <a:r>
              <a:rPr lang="en-GB" sz="2400" b="1" dirty="0"/>
              <a:t>• The Muslim conquest of Jerusalem in 1187 AD</a:t>
            </a:r>
          </a:p>
          <a:p>
            <a:pPr marL="0" indent="0">
              <a:buNone/>
            </a:pPr>
            <a:r>
              <a:rPr lang="en-GB" sz="2400" b="1" dirty="0"/>
              <a:t>• The Muslim conquest of Constantinople in 1453 AD</a:t>
            </a:r>
          </a:p>
          <a:p>
            <a:pPr marL="0" indent="0">
              <a:buNone/>
            </a:pPr>
            <a:r>
              <a:rPr lang="en-GB" sz="2400" b="1" dirty="0"/>
              <a:t>• Two large groups of Muslims fighting in war</a:t>
            </a:r>
          </a:p>
          <a:p>
            <a:pPr marL="0" indent="0">
              <a:buNone/>
            </a:pPr>
            <a:r>
              <a:rPr lang="en-GB" sz="2400" b="1" dirty="0"/>
              <a:t>• A war between the Muslims and a reddish people with small eyes, wearing sandals made of hair (understood to refer to the Mongol Tatar invasion of the Islamic lands)</a:t>
            </a:r>
          </a:p>
          <a:p>
            <a:pPr marL="0" indent="0">
              <a:buNone/>
            </a:pPr>
            <a:r>
              <a:rPr lang="en-GB" sz="2400" b="1" dirty="0"/>
              <a:t>• A peace agreement between the Muslims and non-Muslims from the yellow race</a:t>
            </a:r>
          </a:p>
          <a:p>
            <a:pPr marL="0" indent="0">
              <a:buNone/>
            </a:pPr>
            <a:r>
              <a:rPr lang="en-GB" sz="2400" b="1" dirty="0"/>
              <a:t>• Thirty impostors will appear, each one claiming to be a prophet</a:t>
            </a:r>
          </a:p>
        </p:txBody>
      </p:sp>
    </p:spTree>
    <p:extLst>
      <p:ext uri="{BB962C8B-B14F-4D97-AF65-F5344CB8AC3E}">
        <p14:creationId xmlns:p14="http://schemas.microsoft.com/office/powerpoint/2010/main" val="5592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4CFA2C22-708F-29EF-70A7-A2515CBB6D8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7AE46AE5-4E82-45FA-362E-5F69FC422DA2}"/>
              </a:ext>
            </a:extLst>
          </p:cNvPr>
          <p:cNvSpPr txBox="1">
            <a:spLocks/>
          </p:cNvSpPr>
          <p:nvPr/>
        </p:nvSpPr>
        <p:spPr>
          <a:xfrm>
            <a:off x="6096000" y="0"/>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id="{C0A6ED6C-8DAD-E681-7753-A51D08E1629D}"/>
              </a:ext>
            </a:extLst>
          </p:cNvPr>
          <p:cNvSpPr txBox="1"/>
          <p:nvPr/>
        </p:nvSpPr>
        <p:spPr>
          <a:xfrm>
            <a:off x="0" y="0"/>
            <a:ext cx="12191999" cy="6894195"/>
          </a:xfrm>
          <a:prstGeom prst="rect">
            <a:avLst/>
          </a:prstGeom>
          <a:noFill/>
        </p:spPr>
        <p:txBody>
          <a:bodyPr wrap="square">
            <a:spAutoFit/>
          </a:bodyPr>
          <a:lstStyle/>
          <a:p>
            <a:pPr algn="ctr"/>
            <a:r>
              <a:rPr lang="en-GB" sz="2600" b="1" dirty="0">
                <a:solidFill>
                  <a:srgbClr val="FF0000"/>
                </a:solidFill>
              </a:rPr>
              <a:t>PRESENT SIGNS:</a:t>
            </a:r>
          </a:p>
          <a:p>
            <a:r>
              <a:rPr lang="en-GB" sz="2600" b="1" dirty="0"/>
              <a:t>• Naked, destitute, barefoot shepherds will compete in building high buildings</a:t>
            </a:r>
          </a:p>
          <a:p>
            <a:r>
              <a:rPr lang="en-GB" sz="2600" b="1" dirty="0"/>
              <a:t>• The slave-woman will give birth to her master or mistress (this refers to children disrespecting their mothers)</a:t>
            </a:r>
          </a:p>
          <a:p>
            <a:r>
              <a:rPr lang="en-GB" sz="2600" b="1" dirty="0"/>
              <a:t>• A tribulation which will enter every Arab household (this may refer to TVs, satellite dishes and the internet-when misused)</a:t>
            </a:r>
          </a:p>
          <a:p>
            <a:r>
              <a:rPr lang="en-GB" sz="2600" b="1" dirty="0"/>
              <a:t>• Knowledge will be taken away (by the death of scholars), and ignorance will prevail</a:t>
            </a:r>
          </a:p>
          <a:p>
            <a:r>
              <a:rPr lang="en-GB" sz="2600" b="1" dirty="0"/>
              <a:t>• Wine (intoxicants, alcohol) will be drunk in great quantities</a:t>
            </a:r>
          </a:p>
          <a:p>
            <a:r>
              <a:rPr lang="en-GB" sz="2600" b="1" dirty="0"/>
              <a:t>• Illegal sexual intercourse will become widespread</a:t>
            </a:r>
          </a:p>
          <a:p>
            <a:r>
              <a:rPr lang="en-GB" sz="2600" b="1" dirty="0"/>
              <a:t>• Earthquakes will increase</a:t>
            </a:r>
          </a:p>
          <a:p>
            <a:r>
              <a:rPr lang="en-GB" sz="2600" b="1" dirty="0"/>
              <a:t>• Time will pass more quickly</a:t>
            </a:r>
          </a:p>
          <a:p>
            <a:r>
              <a:rPr lang="en-GB" sz="2600" b="1" dirty="0"/>
              <a:t>• Tribulations will prevail</a:t>
            </a:r>
          </a:p>
          <a:p>
            <a:r>
              <a:rPr lang="en-GB" sz="2600" b="1" dirty="0"/>
              <a:t>• Bloodshed will increase</a:t>
            </a:r>
          </a:p>
          <a:p>
            <a:r>
              <a:rPr lang="en-GB" sz="2600" b="1" dirty="0"/>
              <a:t>• A man will pass by the grave of another and wish he was in the latter's place</a:t>
            </a:r>
          </a:p>
          <a:p>
            <a:r>
              <a:rPr lang="en-GB" sz="2600" b="1" dirty="0"/>
              <a:t>• Trustworthiness will be lost, authority is given to those who do not deserve it</a:t>
            </a:r>
          </a:p>
          <a:p>
            <a:r>
              <a:rPr lang="en-GB" sz="2600" b="1" dirty="0"/>
              <a:t>• People will gather for prayer, but will be unable to find an Imam to lead them</a:t>
            </a:r>
          </a:p>
          <a:p>
            <a:r>
              <a:rPr lang="en-GB" sz="2600" b="1" dirty="0"/>
              <a:t>• Voices will be raised in the Masjid</a:t>
            </a:r>
          </a:p>
        </p:txBody>
      </p:sp>
    </p:spTree>
    <p:extLst>
      <p:ext uri="{BB962C8B-B14F-4D97-AF65-F5344CB8AC3E}">
        <p14:creationId xmlns:p14="http://schemas.microsoft.com/office/powerpoint/2010/main" val="29299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 calcmode="lin" valueType="num">
                                      <p:cBhvr additive="base">
                                        <p:cTn id="5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 calcmode="lin" valueType="num">
                                      <p:cBhvr additive="base">
                                        <p:cTn id="5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anim calcmode="lin" valueType="num">
                                      <p:cBhvr additive="base">
                                        <p:cTn id="5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anim calcmode="lin" valueType="num">
                                      <p:cBhvr additive="base">
                                        <p:cTn id="6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ink and grey triangle&#10;&#10;Description automatically generated with medium confidence">
            <a:extLst>
              <a:ext uri="{FF2B5EF4-FFF2-40B4-BE49-F238E27FC236}">
                <a16:creationId xmlns:a16="http://schemas.microsoft.com/office/drawing/2014/main" id="{8C350040-9DC5-AA04-B1F8-10E8256B8E9B}"/>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ontent Placeholder 1">
            <a:extLst>
              <a:ext uri="{FF2B5EF4-FFF2-40B4-BE49-F238E27FC236}">
                <a16:creationId xmlns:a16="http://schemas.microsoft.com/office/drawing/2014/main" id="{7C3D6FA6-E03B-E6E4-E330-4D3C291C0F6B}"/>
              </a:ext>
            </a:extLst>
          </p:cNvPr>
          <p:cNvSpPr>
            <a:spLocks noGrp="1"/>
          </p:cNvSpPr>
          <p:nvPr>
            <p:ph idx="1"/>
          </p:nvPr>
        </p:nvSpPr>
        <p:spPr>
          <a:xfrm>
            <a:off x="0" y="529390"/>
            <a:ext cx="3409448" cy="1989221"/>
          </a:xfrm>
        </p:spPr>
        <p:txBody>
          <a:bodyPr>
            <a:noAutofit/>
          </a:bodyPr>
          <a:lstStyle/>
          <a:p>
            <a:pPr marL="0" indent="0" algn="ctr">
              <a:buNone/>
            </a:pPr>
            <a:r>
              <a:rPr lang="en-GB" sz="2500" b="1" dirty="0">
                <a:solidFill>
                  <a:srgbClr val="006600"/>
                </a:solidFill>
              </a:rPr>
              <a:t>“WHEN IS THE LAST HOUR?</a:t>
            </a:r>
          </a:p>
          <a:p>
            <a:pPr marL="0" indent="0" algn="ctr">
              <a:buNone/>
            </a:pPr>
            <a:r>
              <a:rPr lang="en-GB" sz="2500" b="1" dirty="0">
                <a:solidFill>
                  <a:srgbClr val="006600"/>
                </a:solidFill>
              </a:rPr>
              <a:t>WHAT HAVE YOU PREPARED FOR IT?”</a:t>
            </a:r>
            <a:endParaRPr lang="en-GB" sz="2500" b="1" dirty="0"/>
          </a:p>
        </p:txBody>
      </p:sp>
      <p:pic>
        <p:nvPicPr>
          <p:cNvPr id="2052" name="Picture 4" descr="How prepared are you ? If you only knew - Tips, Tricks, And Techniques To  Close More Sales Selling Door To Door">
            <a:extLst>
              <a:ext uri="{FF2B5EF4-FFF2-40B4-BE49-F238E27FC236}">
                <a16:creationId xmlns:a16="http://schemas.microsoft.com/office/drawing/2014/main" id="{CE13F8EE-B239-06E1-CA3C-C89C0CAD8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448" y="2256"/>
            <a:ext cx="5373103" cy="268655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ECF788A6-F82F-4D1A-5BD7-0913AD23CA0E}"/>
              </a:ext>
            </a:extLst>
          </p:cNvPr>
          <p:cNvSpPr txBox="1">
            <a:spLocks/>
          </p:cNvSpPr>
          <p:nvPr/>
        </p:nvSpPr>
        <p:spPr>
          <a:xfrm>
            <a:off x="8782551" y="762000"/>
            <a:ext cx="3409449" cy="1524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dirty="0">
                <a:solidFill>
                  <a:srgbClr val="006600"/>
                </a:solidFill>
              </a:rPr>
              <a:t>“PLANT A SEED</a:t>
            </a:r>
          </a:p>
          <a:p>
            <a:pPr marL="0" indent="0" algn="ctr">
              <a:buFont typeface="Arial" panose="020B0604020202020204" pitchFamily="34" charset="0"/>
              <a:buNone/>
            </a:pPr>
            <a:r>
              <a:rPr lang="en-GB" sz="2500" b="1" dirty="0">
                <a:solidFill>
                  <a:srgbClr val="006600"/>
                </a:solidFill>
              </a:rPr>
              <a:t>EVEN IF THE HOUR IS ABOVE YOU”</a:t>
            </a:r>
          </a:p>
        </p:txBody>
      </p:sp>
      <p:sp>
        <p:nvSpPr>
          <p:cNvPr id="6" name="Content Placeholder 1">
            <a:extLst>
              <a:ext uri="{FF2B5EF4-FFF2-40B4-BE49-F238E27FC236}">
                <a16:creationId xmlns:a16="http://schemas.microsoft.com/office/drawing/2014/main" id="{CBC722E7-B5C2-C8E2-AE47-3A94601D4C31}"/>
              </a:ext>
            </a:extLst>
          </p:cNvPr>
          <p:cNvSpPr txBox="1">
            <a:spLocks/>
          </p:cNvSpPr>
          <p:nvPr/>
        </p:nvSpPr>
        <p:spPr>
          <a:xfrm>
            <a:off x="0" y="2859005"/>
            <a:ext cx="12192000" cy="1380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b="1" dirty="0">
                <a:solidFill>
                  <a:srgbClr val="006600"/>
                </a:solidFill>
              </a:rPr>
              <a:t>“There will always be a migration, nation after nation, generation after generation of the true believers, who will never ever stop until the end of time.”</a:t>
            </a:r>
            <a:endParaRPr lang="en-GB" sz="2500" b="1" dirty="0"/>
          </a:p>
          <a:p>
            <a:pPr marL="0" indent="0" algn="ctr">
              <a:buFont typeface="Arial" panose="020B0604020202020204" pitchFamily="34" charset="0"/>
              <a:buNone/>
            </a:pPr>
            <a:r>
              <a:rPr lang="en-GB" sz="2500" b="1" dirty="0">
                <a:solidFill>
                  <a:srgbClr val="FF0000"/>
                </a:solidFill>
              </a:rPr>
              <a:t>What are you waiting for? Who will you be with? What will you prepare?</a:t>
            </a:r>
          </a:p>
        </p:txBody>
      </p:sp>
      <p:pic>
        <p:nvPicPr>
          <p:cNvPr id="2056" name="Picture 8" descr="Brown Color 8mm Prayer Beads Citrus Wood Tasbih with Green Tassles :  Amazon.co.uk: Fashion">
            <a:extLst>
              <a:ext uri="{FF2B5EF4-FFF2-40B4-BE49-F238E27FC236}">
                <a16:creationId xmlns:a16="http://schemas.microsoft.com/office/drawing/2014/main" id="{5022EAA3-792F-87F9-496F-8CC15D40B3A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8648" y="3632220"/>
            <a:ext cx="4180597" cy="38308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eads on a String - Renal Fellow Network">
            <a:extLst>
              <a:ext uri="{FF2B5EF4-FFF2-40B4-BE49-F238E27FC236}">
                <a16:creationId xmlns:a16="http://schemas.microsoft.com/office/drawing/2014/main" id="{EAB7C816-3DF9-657D-C8D2-9CE6B4ACBE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9503"/>
            <a:ext cx="4168649" cy="261624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inish Strings of Beads with Bead Tips - How Did You Make This? | Luxe DIY">
            <a:extLst>
              <a:ext uri="{FF2B5EF4-FFF2-40B4-BE49-F238E27FC236}">
                <a16:creationId xmlns:a16="http://schemas.microsoft.com/office/drawing/2014/main" id="{9BDC09DD-98BF-9BDE-3F23-4E1DDE9E1C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9246" y="4239503"/>
            <a:ext cx="3842754" cy="261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8"/>
                                        </p:tgtEl>
                                        <p:attrNameLst>
                                          <p:attrName>style.visibility</p:attrName>
                                        </p:attrNameLst>
                                      </p:cBhvr>
                                      <p:to>
                                        <p:strVal val="visible"/>
                                      </p:to>
                                    </p:set>
                                    <p:anim calcmode="lin" valueType="num">
                                      <p:cBhvr additive="base">
                                        <p:cTn id="29" dur="500" fill="hold"/>
                                        <p:tgtEl>
                                          <p:spTgt spid="2058"/>
                                        </p:tgtEl>
                                        <p:attrNameLst>
                                          <p:attrName>ppt_x</p:attrName>
                                        </p:attrNameLst>
                                      </p:cBhvr>
                                      <p:tavLst>
                                        <p:tav tm="0">
                                          <p:val>
                                            <p:strVal val="#ppt_x"/>
                                          </p:val>
                                        </p:tav>
                                        <p:tav tm="100000">
                                          <p:val>
                                            <p:strVal val="#ppt_x"/>
                                          </p:val>
                                        </p:tav>
                                      </p:tavLst>
                                    </p:anim>
                                    <p:anim calcmode="lin" valueType="num">
                                      <p:cBhvr additive="base">
                                        <p:cTn id="30" dur="500" fill="hold"/>
                                        <p:tgtEl>
                                          <p:spTgt spid="205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anim calcmode="lin" valueType="num">
                                      <p:cBhvr additive="base">
                                        <p:cTn id="33" dur="500" fill="hold"/>
                                        <p:tgtEl>
                                          <p:spTgt spid="2056"/>
                                        </p:tgtEl>
                                        <p:attrNameLst>
                                          <p:attrName>ppt_x</p:attrName>
                                        </p:attrNameLst>
                                      </p:cBhvr>
                                      <p:tavLst>
                                        <p:tav tm="0">
                                          <p:val>
                                            <p:strVal val="#ppt_x"/>
                                          </p:val>
                                        </p:tav>
                                        <p:tav tm="100000">
                                          <p:val>
                                            <p:strVal val="#ppt_x"/>
                                          </p:val>
                                        </p:tav>
                                      </p:tavLst>
                                    </p:anim>
                                    <p:anim calcmode="lin" valueType="num">
                                      <p:cBhvr additive="base">
                                        <p:cTn id="34" dur="500" fill="hold"/>
                                        <p:tgtEl>
                                          <p:spTgt spid="20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62"/>
                                        </p:tgtEl>
                                        <p:attrNameLst>
                                          <p:attrName>style.visibility</p:attrName>
                                        </p:attrNameLst>
                                      </p:cBhvr>
                                      <p:to>
                                        <p:strVal val="visible"/>
                                      </p:to>
                                    </p:set>
                                    <p:anim calcmode="lin" valueType="num">
                                      <p:cBhvr additive="base">
                                        <p:cTn id="37" dur="500" fill="hold"/>
                                        <p:tgtEl>
                                          <p:spTgt spid="2062"/>
                                        </p:tgtEl>
                                        <p:attrNameLst>
                                          <p:attrName>ppt_x</p:attrName>
                                        </p:attrNameLst>
                                      </p:cBhvr>
                                      <p:tavLst>
                                        <p:tav tm="0">
                                          <p:val>
                                            <p:strVal val="#ppt_x"/>
                                          </p:val>
                                        </p:tav>
                                        <p:tav tm="100000">
                                          <p:val>
                                            <p:strVal val="#ppt_x"/>
                                          </p:val>
                                        </p:tav>
                                      </p:tavLst>
                                    </p:anim>
                                    <p:anim calcmode="lin" valueType="num">
                                      <p:cBhvr additive="base">
                                        <p:cTn id="38"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A72BFBFE-C931-384E-005E-CD402D575EA4}"/>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428319F-E010-C97F-074E-292D1DBA4E23}"/>
              </a:ext>
            </a:extLst>
          </p:cNvPr>
          <p:cNvSpPr>
            <a:spLocks noGrp="1"/>
          </p:cNvSpPr>
          <p:nvPr>
            <p:ph idx="1"/>
          </p:nvPr>
        </p:nvSpPr>
        <p:spPr>
          <a:xfrm>
            <a:off x="0" y="0"/>
            <a:ext cx="12192000" cy="6858000"/>
          </a:xfrm>
        </p:spPr>
        <p:txBody>
          <a:bodyPr>
            <a:noAutofit/>
          </a:bodyPr>
          <a:lstStyle/>
          <a:p>
            <a:pPr marL="0" indent="0" algn="ctr">
              <a:buNone/>
            </a:pPr>
            <a:r>
              <a:rPr lang="en-GB" sz="2500" b="1" dirty="0">
                <a:solidFill>
                  <a:srgbClr val="FF0000"/>
                </a:solidFill>
              </a:rPr>
              <a:t>FUTURE SIGNS:</a:t>
            </a:r>
          </a:p>
          <a:p>
            <a:pPr marL="0" indent="0">
              <a:buNone/>
            </a:pPr>
            <a:r>
              <a:rPr lang="en-GB" sz="2500" b="1" dirty="0"/>
              <a:t>• The number of men will decrease, whilst the number of women will increase, until each 50 women will be looked after by one man</a:t>
            </a:r>
          </a:p>
          <a:p>
            <a:pPr marL="0" indent="0">
              <a:buNone/>
            </a:pPr>
            <a:r>
              <a:rPr lang="en-GB" sz="2500" b="1" dirty="0"/>
              <a:t>• The Euphrates will reveal a treasure of gold, and many will die fighting over it, each one hoping to be the one who gains the treasure</a:t>
            </a:r>
          </a:p>
          <a:p>
            <a:pPr marL="0" indent="0">
              <a:buNone/>
            </a:pPr>
            <a:r>
              <a:rPr lang="en-GB" sz="2500" b="1" dirty="0"/>
              <a:t>• The Romans (Europeans) will come to a place called </a:t>
            </a:r>
            <a:r>
              <a:rPr lang="en-GB" sz="2500" b="1" dirty="0" err="1"/>
              <a:t>A'maq</a:t>
            </a:r>
            <a:r>
              <a:rPr lang="en-GB" sz="2500" b="1" dirty="0"/>
              <a:t> or </a:t>
            </a:r>
            <a:r>
              <a:rPr lang="en-GB" sz="2500" b="1" dirty="0" err="1"/>
              <a:t>Wabiq</a:t>
            </a:r>
            <a:r>
              <a:rPr lang="en-GB" sz="2500" b="1" dirty="0"/>
              <a:t>, and an army of the best people will go forth from Madinah to face them</a:t>
            </a:r>
          </a:p>
          <a:p>
            <a:pPr marL="0" indent="0">
              <a:buNone/>
            </a:pPr>
            <a:r>
              <a:rPr lang="en-GB" sz="2500" b="1" dirty="0"/>
              <a:t>• The Muslim conquest of Rome</a:t>
            </a:r>
          </a:p>
          <a:p>
            <a:pPr marL="0" indent="0">
              <a:buNone/>
            </a:pPr>
            <a:r>
              <a:rPr lang="en-GB" sz="2500" b="1" dirty="0"/>
              <a:t>• The Mahdi (guided one) will appear, and be the leader of the Muslims. </a:t>
            </a:r>
            <a:r>
              <a:rPr lang="en-GB" sz="2500" b="1" dirty="0" err="1"/>
              <a:t>Eesa</a:t>
            </a:r>
            <a:r>
              <a:rPr lang="en-GB" sz="2500" b="1" dirty="0"/>
              <a:t> </a:t>
            </a:r>
            <a:r>
              <a:rPr lang="en-GB" sz="2500" dirty="0">
                <a:sym typeface="AGA Arabesque" panose="05010101010101010101" pitchFamily="2" charset="2"/>
              </a:rPr>
              <a:t></a:t>
            </a:r>
            <a:r>
              <a:rPr lang="en-GB" sz="2500" b="1" dirty="0"/>
              <a:t> will descend in Damascus, and pray behind Imam Mahdi</a:t>
            </a:r>
          </a:p>
          <a:p>
            <a:pPr marL="0" indent="0">
              <a:buNone/>
            </a:pPr>
            <a:r>
              <a:rPr lang="en-GB" sz="2500" b="1" dirty="0"/>
              <a:t>• </a:t>
            </a:r>
            <a:r>
              <a:rPr lang="en-GB" sz="2500" b="1" dirty="0" err="1"/>
              <a:t>Eesa</a:t>
            </a:r>
            <a:r>
              <a:rPr lang="en-GB" sz="2500" b="1" dirty="0"/>
              <a:t> </a:t>
            </a:r>
            <a:r>
              <a:rPr lang="en-GB" sz="2500" dirty="0">
                <a:sym typeface="AGA Arabesque" panose="05010101010101010101" pitchFamily="2" charset="2"/>
              </a:rPr>
              <a:t></a:t>
            </a:r>
            <a:r>
              <a:rPr lang="en-GB" sz="2500" b="1" dirty="0"/>
              <a:t> will break the cross and kill the swine, i.e. destroy the false Christianity</a:t>
            </a:r>
          </a:p>
          <a:p>
            <a:pPr marL="0" indent="0">
              <a:buNone/>
            </a:pPr>
            <a:r>
              <a:rPr lang="en-GB" sz="2500" b="1" dirty="0"/>
              <a:t>• The Antichrist will appear, with all his tools of deception, and be an immense trial. He will be followed by 70,000 Jews from Isfahan (present-day Iran)</a:t>
            </a:r>
          </a:p>
          <a:p>
            <a:pPr marL="0" indent="0">
              <a:buNone/>
            </a:pPr>
            <a:r>
              <a:rPr lang="en-GB" sz="2500" b="1" dirty="0"/>
              <a:t>• The appearance of Gog and Magog, and the associated tribulations</a:t>
            </a:r>
          </a:p>
          <a:p>
            <a:pPr marL="0" indent="0">
              <a:buNone/>
            </a:pPr>
            <a:r>
              <a:rPr lang="en-GB" sz="2500" b="1" dirty="0"/>
              <a:t>• The emergence of the Beast who will speak to the people</a:t>
            </a:r>
          </a:p>
          <a:p>
            <a:pPr marL="0" indent="0">
              <a:buNone/>
            </a:pPr>
            <a:r>
              <a:rPr lang="en-GB" sz="2500" b="1" dirty="0"/>
              <a:t>• The day where the sun will rise from the west</a:t>
            </a:r>
          </a:p>
        </p:txBody>
      </p:sp>
    </p:spTree>
    <p:extLst>
      <p:ext uri="{BB962C8B-B14F-4D97-AF65-F5344CB8AC3E}">
        <p14:creationId xmlns:p14="http://schemas.microsoft.com/office/powerpoint/2010/main" val="41464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FBEEAE21-A785-A0C7-CD9B-D680C0E22486}"/>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7AE46AE5-4E82-45FA-362E-5F69FC422DA2}"/>
              </a:ext>
            </a:extLst>
          </p:cNvPr>
          <p:cNvSpPr txBox="1">
            <a:spLocks/>
          </p:cNvSpPr>
          <p:nvPr/>
        </p:nvSpPr>
        <p:spPr>
          <a:xfrm>
            <a:off x="6096000" y="0"/>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E85E90E0-2E90-E198-7F6E-8B1E4888F96C}"/>
              </a:ext>
            </a:extLst>
          </p:cNvPr>
          <p:cNvSpPr txBox="1"/>
          <p:nvPr/>
        </p:nvSpPr>
        <p:spPr>
          <a:xfrm>
            <a:off x="0" y="120402"/>
            <a:ext cx="12192000" cy="6778779"/>
          </a:xfrm>
          <a:prstGeom prst="rect">
            <a:avLst/>
          </a:prstGeom>
          <a:noFill/>
        </p:spPr>
        <p:txBody>
          <a:bodyPr wrap="square">
            <a:spAutoFit/>
          </a:bodyPr>
          <a:lstStyle/>
          <a:p>
            <a:r>
              <a:rPr lang="en-GB" sz="2650" b="1" dirty="0"/>
              <a:t>• A major war between the Muslims led by the Leader Al-Mahdi, and the Jews plus other non-Muslims led by the Antichrist</a:t>
            </a:r>
          </a:p>
          <a:p>
            <a:r>
              <a:rPr lang="en-GB" sz="2650" b="1" dirty="0"/>
              <a:t>• Jesus will kill the Antichrist at the gate of </a:t>
            </a:r>
            <a:r>
              <a:rPr lang="en-GB" sz="2650" b="1" dirty="0" err="1"/>
              <a:t>Ludd</a:t>
            </a:r>
            <a:endParaRPr lang="en-GB" sz="2650" b="1" dirty="0"/>
          </a:p>
          <a:p>
            <a:r>
              <a:rPr lang="en-GB" sz="2650" b="1" dirty="0"/>
              <a:t>• A time of great peace and serenity during and after the remaining lifetime of Jesus</a:t>
            </a:r>
          </a:p>
          <a:p>
            <a:r>
              <a:rPr lang="en-GB" sz="2650" b="1" dirty="0"/>
              <a:t>• Wealth will come so abundant – no one will be eligible for </a:t>
            </a:r>
            <a:r>
              <a:rPr lang="en-GB" sz="2650" b="1" dirty="0" err="1"/>
              <a:t>Zakah</a:t>
            </a:r>
            <a:endParaRPr lang="en-GB" sz="2650" b="1" dirty="0"/>
          </a:p>
          <a:p>
            <a:r>
              <a:rPr lang="en-GB" sz="2650" b="1" dirty="0"/>
              <a:t>• The Arabian Peninsula will become a land of gardens and rivers</a:t>
            </a:r>
          </a:p>
          <a:p>
            <a:r>
              <a:rPr lang="en-GB" sz="2650" b="1" dirty="0"/>
              <a:t>• Society will then decay</a:t>
            </a:r>
          </a:p>
          <a:p>
            <a:r>
              <a:rPr lang="en-GB" sz="2650" b="1" dirty="0"/>
              <a:t>• The buttocks of the women of the tribe of Daws will again sway in circumambulating (Tawaf) around the idol </a:t>
            </a:r>
            <a:r>
              <a:rPr lang="en-GB" sz="2650" b="1" dirty="0" err="1"/>
              <a:t>Thul-Khulasah</a:t>
            </a:r>
            <a:endParaRPr lang="en-GB" sz="2650" b="1" dirty="0"/>
          </a:p>
          <a:p>
            <a:r>
              <a:rPr lang="en-GB" sz="2800" b="1" dirty="0"/>
              <a:t>• A gentle wind, which will take the souls of the believers</a:t>
            </a:r>
          </a:p>
          <a:p>
            <a:r>
              <a:rPr lang="en-GB" sz="2800" b="1" dirty="0"/>
              <a:t>• There is no one left on the earth saying, "Allah, Allah" or "There is no god except Allah."</a:t>
            </a:r>
          </a:p>
          <a:p>
            <a:r>
              <a:rPr lang="en-GB" sz="2800" b="1" dirty="0"/>
              <a:t>• Eventually the Day of Judgment is established upon the worst of the people, who copulate in public like donkeys</a:t>
            </a:r>
          </a:p>
          <a:p>
            <a:r>
              <a:rPr lang="en-GB" sz="2800" b="1" dirty="0"/>
              <a:t>• The blowing in the Trumpet by the Angel </a:t>
            </a:r>
            <a:r>
              <a:rPr lang="en-GB" sz="2800" b="1" dirty="0" err="1"/>
              <a:t>Israfeel</a:t>
            </a:r>
            <a:r>
              <a:rPr lang="en-GB" sz="2800" b="1" dirty="0"/>
              <a:t> upon which everyone will die</a:t>
            </a:r>
          </a:p>
          <a:p>
            <a:r>
              <a:rPr lang="en-GB" sz="2800" b="1" dirty="0"/>
              <a:t>• The second blowing in the Trumpet, upon which everyone will be resurrected</a:t>
            </a:r>
          </a:p>
        </p:txBody>
      </p:sp>
    </p:spTree>
    <p:extLst>
      <p:ext uri="{BB962C8B-B14F-4D97-AF65-F5344CB8AC3E}">
        <p14:creationId xmlns:p14="http://schemas.microsoft.com/office/powerpoint/2010/main" val="41443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6F3B6F9C-CDFD-5CC3-B3FD-DBE5170905A7}"/>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0"/>
            <a:ext cx="6985795" cy="6858000"/>
          </a:xfrm>
        </p:spPr>
        <p:txBody>
          <a:bodyPr>
            <a:noAutofit/>
          </a:bodyPr>
          <a:lstStyle/>
          <a:p>
            <a:pPr marL="0" indent="0">
              <a:buNone/>
            </a:pPr>
            <a:r>
              <a:rPr lang="en-GB" sz="2500" b="1" dirty="0"/>
              <a:t>Believers will gather in Quds, Jordan, Lebanon, Syria &amp; Turkey - Khalifate will return in Palestine</a:t>
            </a:r>
          </a:p>
          <a:p>
            <a:pPr marL="0" indent="0" algn="ctr">
              <a:buNone/>
            </a:pPr>
            <a:r>
              <a:rPr lang="ar-EG" sz="2500" dirty="0">
                <a:solidFill>
                  <a:srgbClr val="0000CC"/>
                </a:solidFill>
                <a:latin typeface="KFGQPC Uthman Taha Naskh" panose="02000000000000000000" pitchFamily="2" charset="-78"/>
                <a:cs typeface="KFGQPC Uthman Taha Naskh" panose="02000000000000000000" pitchFamily="2" charset="-78"/>
              </a:rPr>
              <a:t>فَإِذَا جَاءَ وَعْدُ الْآخِرَةِ لِيَسُوءُوا وُجُوهَكُمْ وَلِيَدْخُلُوا الْمَسْجِدَ كَمَا دَخَلُوهُ أَوَّلَ مَرَّةٍ وَلِيُتَبِّرُوا مَا عَلَوْا تَتْبِيرًا </a:t>
            </a:r>
            <a:endParaRPr lang="en-GB" sz="2500" dirty="0">
              <a:solidFill>
                <a:srgbClr val="0000CC"/>
              </a:solidFill>
              <a:cs typeface="KFGQPC Uthman Taha Naskh" panose="02000000000000000000" pitchFamily="2" charset="-78"/>
            </a:endParaRPr>
          </a:p>
          <a:p>
            <a:pPr marL="0" indent="0" algn="ctr">
              <a:buNone/>
            </a:pPr>
            <a:r>
              <a:rPr lang="en-GB" sz="2500" b="1" dirty="0">
                <a:solidFill>
                  <a:srgbClr val="0000CC"/>
                </a:solidFill>
              </a:rPr>
              <a:t>So when the second promise came (We raised another people) that they may bring you to grief and that they may enter the mosque as they entered it the first time, and that they might destroy whatever they gained ascendancy over with utter destruction. (17:7)</a:t>
            </a:r>
          </a:p>
          <a:p>
            <a:pPr marL="0" indent="0" algn="ctr">
              <a:buNone/>
            </a:pPr>
            <a:r>
              <a:rPr lang="en-GB" sz="2500" b="1" dirty="0">
                <a:solidFill>
                  <a:srgbClr val="FF0000"/>
                </a:solidFill>
              </a:rPr>
              <a:t>MUSNAD AHMAD - 5 LEADERSHIPS IN HUMANITY</a:t>
            </a:r>
          </a:p>
          <a:p>
            <a:pPr marL="0" indent="0">
              <a:buNone/>
            </a:pPr>
            <a:r>
              <a:rPr lang="en-GB" sz="2500" b="1" dirty="0"/>
              <a:t>1. Prophethood – Muhammad </a:t>
            </a:r>
          </a:p>
          <a:p>
            <a:pPr marL="0" indent="0">
              <a:buNone/>
            </a:pPr>
            <a:r>
              <a:rPr lang="en-GB" sz="2500" b="1" dirty="0"/>
              <a:t>2. </a:t>
            </a:r>
            <a:r>
              <a:rPr lang="en-GB" sz="2500" b="1" dirty="0" err="1"/>
              <a:t>Khilafah</a:t>
            </a:r>
            <a:r>
              <a:rPr lang="en-GB" sz="2500" b="1" dirty="0"/>
              <a:t> </a:t>
            </a:r>
            <a:r>
              <a:rPr lang="en-GB" sz="2500" b="1" dirty="0" err="1"/>
              <a:t>Raashidah</a:t>
            </a:r>
            <a:r>
              <a:rPr lang="en-GB" sz="2500" b="1" dirty="0"/>
              <a:t> –Umar ibn </a:t>
            </a:r>
            <a:r>
              <a:rPr lang="en-GB" sz="2500" b="1" dirty="0" err="1"/>
              <a:t>Abdil</a:t>
            </a:r>
            <a:r>
              <a:rPr lang="en-GB" sz="2500" b="1" dirty="0"/>
              <a:t> Azeez </a:t>
            </a:r>
          </a:p>
          <a:p>
            <a:pPr marL="0" indent="0">
              <a:buNone/>
            </a:pPr>
            <a:r>
              <a:rPr lang="en-GB" sz="2500" b="1" dirty="0"/>
              <a:t>3. Monarchies - Abbasids Umayyads Ottoman</a:t>
            </a:r>
          </a:p>
          <a:p>
            <a:pPr marL="0" indent="0">
              <a:buNone/>
            </a:pPr>
            <a:r>
              <a:rPr lang="en-GB" sz="2500" b="1" dirty="0"/>
              <a:t>4. Tyrannical Despotism Dictatorship </a:t>
            </a:r>
            <a:r>
              <a:rPr lang="en-GB" sz="2500" b="1" dirty="0" err="1"/>
              <a:t>Turmoils</a:t>
            </a:r>
            <a:r>
              <a:rPr lang="en-GB" sz="2500" b="1" dirty="0"/>
              <a:t> </a:t>
            </a:r>
          </a:p>
          <a:p>
            <a:pPr marL="0" indent="0">
              <a:buNone/>
            </a:pPr>
            <a:r>
              <a:rPr lang="en-GB" sz="2500" b="1" dirty="0"/>
              <a:t>5. </a:t>
            </a:r>
            <a:r>
              <a:rPr lang="en-GB" sz="2500" b="1" dirty="0" err="1"/>
              <a:t>Khilafah</a:t>
            </a:r>
            <a:r>
              <a:rPr lang="en-GB" sz="2500" b="1" dirty="0"/>
              <a:t> </a:t>
            </a:r>
            <a:r>
              <a:rPr lang="en-GB" sz="2500" b="1" dirty="0" err="1"/>
              <a:t>Raashidah</a:t>
            </a:r>
            <a:r>
              <a:rPr lang="en-GB" sz="2500" b="1" dirty="0"/>
              <a:t> will re-emerge</a:t>
            </a:r>
          </a:p>
          <a:p>
            <a:pPr marL="0" indent="0">
              <a:buNone/>
            </a:pPr>
            <a:endParaRPr lang="en-GB" sz="2500" b="1" dirty="0"/>
          </a:p>
        </p:txBody>
      </p:sp>
      <p:pic>
        <p:nvPicPr>
          <p:cNvPr id="3074" name="Picture 2" descr="Jerusalem (Al-Quds) one day | Behance">
            <a:extLst>
              <a:ext uri="{FF2B5EF4-FFF2-40B4-BE49-F238E27FC236}">
                <a16:creationId xmlns:a16="http://schemas.microsoft.com/office/drawing/2014/main" id="{B1F5F6FE-4A7B-7C3A-EC1B-5930A618B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794" y="0"/>
            <a:ext cx="520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88850444-40E1-8C41-8998-C8D41FF4728C}"/>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4395537" y="0"/>
            <a:ext cx="7798763" cy="6858000"/>
          </a:xfrm>
        </p:spPr>
        <p:txBody>
          <a:bodyPr>
            <a:noAutofit/>
          </a:bodyPr>
          <a:lstStyle/>
          <a:p>
            <a:pPr marL="0" indent="0" algn="ctr">
              <a:buNone/>
            </a:pPr>
            <a:r>
              <a:rPr lang="ar-EG" sz="2500" dirty="0">
                <a:solidFill>
                  <a:srgbClr val="0000CC"/>
                </a:solidFill>
                <a:latin typeface="KFGQPC Uthman Taha Naskh" panose="02000000000000000000" pitchFamily="2" charset="-78"/>
                <a:cs typeface="KFGQPC Uthman Taha Naskh" panose="02000000000000000000" pitchFamily="2" charset="-78"/>
              </a:rPr>
              <a:t>تُصالحون الروم </a:t>
            </a:r>
            <a:r>
              <a:rPr lang="en-GB" sz="2500" dirty="0">
                <a:solidFill>
                  <a:srgbClr val="0000CC"/>
                </a:solidFill>
                <a:latin typeface="KFGQPC Uthman Taha Naskh" panose="02000000000000000000" pitchFamily="2" charset="-78"/>
                <a:cs typeface="KFGQPC Uthman Taha Naskh" panose="02000000000000000000" pitchFamily="2" charset="-78"/>
              </a:rPr>
              <a:t> </a:t>
            </a:r>
          </a:p>
          <a:p>
            <a:pPr marL="0" indent="0">
              <a:buNone/>
            </a:pPr>
            <a:r>
              <a:rPr lang="en-GB" sz="2500" b="1" dirty="0">
                <a:solidFill>
                  <a:srgbClr val="006600"/>
                </a:solidFill>
              </a:rPr>
              <a:t>“Romans will enter a peace treaty with you – you and they will fight together the enemy. You will be victorious collect spoils of war be safe and come back until you stop in a meadow with many hillocks. A man will raise the cross and say the cross has prevailed, then a man amongst the Muslims will be angry and go and break the cross – then the romans will prove treacherous and break the treaty and gather for a fierce battle.”</a:t>
            </a:r>
          </a:p>
          <a:p>
            <a:pPr marL="0" indent="0" algn="ctr">
              <a:buNone/>
            </a:pPr>
            <a:r>
              <a:rPr lang="en-GB" sz="2500" b="1" dirty="0">
                <a:solidFill>
                  <a:srgbClr val="FF0000"/>
                </a:solidFill>
              </a:rPr>
              <a:t>THIS IS YET TO COME</a:t>
            </a:r>
          </a:p>
          <a:p>
            <a:pPr marL="0" indent="0">
              <a:buNone/>
            </a:pPr>
            <a:r>
              <a:rPr lang="en-GB" sz="2500" b="1" dirty="0">
                <a:solidFill>
                  <a:srgbClr val="006600"/>
                </a:solidFill>
              </a:rPr>
              <a:t>“Then the Romans will have a fierce battle – so intense – that you will see the flying object falling from the sky.”</a:t>
            </a:r>
          </a:p>
          <a:p>
            <a:pPr marL="0" indent="0">
              <a:buNone/>
            </a:pPr>
            <a:r>
              <a:rPr lang="en-GB" sz="2500" b="1" dirty="0"/>
              <a:t>A group of Muslims will come from Madinah to help. Romans will meet them at a certain place near Shaam - 3</a:t>
            </a:r>
            <a:r>
              <a:rPr lang="en-GB" sz="2500" b="1" baseline="30000" dirty="0"/>
              <a:t>rd</a:t>
            </a:r>
            <a:r>
              <a:rPr lang="en-GB" sz="2500" b="1" dirty="0"/>
              <a:t> will run away, 3</a:t>
            </a:r>
            <a:r>
              <a:rPr lang="en-GB" sz="2500" b="1" baseline="30000" dirty="0"/>
              <a:t>rd</a:t>
            </a:r>
            <a:r>
              <a:rPr lang="en-GB" sz="2500" b="1" dirty="0"/>
              <a:t> will die as Shaheed - 3rd will be victorious.</a:t>
            </a:r>
          </a:p>
          <a:p>
            <a:pPr marL="0" indent="0">
              <a:buNone/>
            </a:pPr>
            <a:r>
              <a:rPr lang="en-GB" sz="2500" b="1" dirty="0"/>
              <a:t>The Muslim will take Constantinople in peace – then the Dajjal will emerge</a:t>
            </a:r>
            <a:endParaRPr lang="en-GB" sz="2500" dirty="0"/>
          </a:p>
        </p:txBody>
      </p:sp>
      <p:pic>
        <p:nvPicPr>
          <p:cNvPr id="4098" name="Picture 2" descr="Peace treaty icon. Peace treaty symbol design from Political collection.  Stock Vector | Adobe Stock">
            <a:extLst>
              <a:ext uri="{FF2B5EF4-FFF2-40B4-BE49-F238E27FC236}">
                <a16:creationId xmlns:a16="http://schemas.microsoft.com/office/drawing/2014/main" id="{387312A1-05F9-DA80-1422-0100FE7B8BCF}"/>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8378" t="12838" r="28975" b="28718"/>
          <a:stretch/>
        </p:blipFill>
        <p:spPr bwMode="auto">
          <a:xfrm>
            <a:off x="-1" y="-1"/>
            <a:ext cx="3785938" cy="32756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eace treaty icon. Peace treaty symbol design from Political collection.  Stock Vector | Adobe Stock">
            <a:extLst>
              <a:ext uri="{FF2B5EF4-FFF2-40B4-BE49-F238E27FC236}">
                <a16:creationId xmlns:a16="http://schemas.microsoft.com/office/drawing/2014/main" id="{A09E6052-A3F0-AE52-AD1C-4C1504ADA06B}"/>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8496" t="79993" r="16976" b="4730"/>
          <a:stretch/>
        </p:blipFill>
        <p:spPr bwMode="auto">
          <a:xfrm rot="5400000">
            <a:off x="2295169" y="1212732"/>
            <a:ext cx="3591135" cy="8502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Secret Jewish History Of The Atom Bomb – The Forward">
            <a:extLst>
              <a:ext uri="{FF2B5EF4-FFF2-40B4-BE49-F238E27FC236}">
                <a16:creationId xmlns:a16="http://schemas.microsoft.com/office/drawing/2014/main" id="{145E7C5C-92AA-9180-B94E-2D91C1D274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275695"/>
            <a:ext cx="4395537" cy="358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D8A6AC8F-140E-14FD-0B14-BF2C056B12B9}"/>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0" y="951404"/>
            <a:ext cx="12192001" cy="5906596"/>
          </a:xfrm>
        </p:spPr>
        <p:txBody>
          <a:bodyPr>
            <a:noAutofit/>
          </a:bodyPr>
          <a:lstStyle/>
          <a:p>
            <a:r>
              <a:rPr lang="en-GB" sz="2900" b="1" dirty="0"/>
              <a:t>Muhammad son of Abdullah - direct lineage from Fatimah – Ali - Prophet</a:t>
            </a:r>
          </a:p>
          <a:p>
            <a:r>
              <a:rPr lang="en-GB" sz="2900" b="1" dirty="0"/>
              <a:t>He will have a white forehead and thin nose</a:t>
            </a:r>
          </a:p>
          <a:p>
            <a:r>
              <a:rPr lang="en-GB" sz="2900" b="1" dirty="0"/>
              <a:t>Fill the world with justice just as it was filled with injustice</a:t>
            </a:r>
          </a:p>
          <a:p>
            <a:r>
              <a:rPr lang="en-GB" sz="2900" b="1" dirty="0"/>
              <a:t>Rule as a righteous Khalifah for 7 years in peace</a:t>
            </a:r>
          </a:p>
          <a:p>
            <a:r>
              <a:rPr lang="en-GB" sz="2900" b="1" dirty="0"/>
              <a:t>Lots of vegetation &amp; plant growth &amp; wealth - economic stability &amp; equality</a:t>
            </a:r>
          </a:p>
          <a:p>
            <a:r>
              <a:rPr lang="en-GB" sz="2900" b="1" dirty="0"/>
              <a:t>Mahdi will </a:t>
            </a:r>
            <a:r>
              <a:rPr lang="en-GB" sz="2900" b="1" dirty="0">
                <a:solidFill>
                  <a:srgbClr val="FF0000"/>
                </a:solidFill>
              </a:rPr>
              <a:t>NOT</a:t>
            </a:r>
            <a:r>
              <a:rPr lang="en-GB" sz="2900" b="1" dirty="0"/>
              <a:t> know he is the Mahdi – he will be going from Madinah to Makkah</a:t>
            </a:r>
          </a:p>
          <a:p>
            <a:r>
              <a:rPr lang="en-GB" sz="2900" b="1" dirty="0"/>
              <a:t>Arrive in Makkah - army will be following him from the East, wanting to kill him</a:t>
            </a:r>
          </a:p>
          <a:p>
            <a:r>
              <a:rPr lang="en-GB" sz="2900" b="1" dirty="0"/>
              <a:t>Earth will swallow them up when they reach the plain lands - Madinah</a:t>
            </a:r>
          </a:p>
          <a:p>
            <a:r>
              <a:rPr lang="en-GB" sz="2900" b="1" dirty="0"/>
              <a:t>Everyone will realise he is the Mahdi</a:t>
            </a:r>
          </a:p>
          <a:p>
            <a:pPr marL="0" indent="0" algn="ctr">
              <a:buNone/>
            </a:pPr>
            <a:r>
              <a:rPr lang="en-GB" sz="2900" b="1" dirty="0">
                <a:solidFill>
                  <a:srgbClr val="FF0000"/>
                </a:solidFill>
              </a:rPr>
              <a:t>UNTIL THAT TIME – WE NEED TO CONTINUE TO STRIVE AND DO OUR PART </a:t>
            </a:r>
          </a:p>
          <a:p>
            <a:pPr marL="0" indent="0">
              <a:buNone/>
            </a:pPr>
            <a:endParaRPr lang="en-GB" sz="2900" b="1" dirty="0"/>
          </a:p>
        </p:txBody>
      </p:sp>
      <p:sp>
        <p:nvSpPr>
          <p:cNvPr id="2" name="Rectangle 1">
            <a:extLst>
              <a:ext uri="{FF2B5EF4-FFF2-40B4-BE49-F238E27FC236}">
                <a16:creationId xmlns:a16="http://schemas.microsoft.com/office/drawing/2014/main" id="{B95CCFE2-67CD-A754-B828-57F054F59168}"/>
              </a:ext>
            </a:extLst>
          </p:cNvPr>
          <p:cNvSpPr/>
          <p:nvPr/>
        </p:nvSpPr>
        <p:spPr>
          <a:xfrm>
            <a:off x="0" y="0"/>
            <a:ext cx="12192000"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none" spc="0"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rPr>
              <a:t>Imam Mahdi – The Guided Leader</a:t>
            </a:r>
          </a:p>
        </p:txBody>
      </p:sp>
    </p:spTree>
    <p:extLst>
      <p:ext uri="{BB962C8B-B14F-4D97-AF65-F5344CB8AC3E}">
        <p14:creationId xmlns:p14="http://schemas.microsoft.com/office/powerpoint/2010/main" val="12101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BD2B59AB-C493-192C-D6C8-4B03D8FA7CCC}"/>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923330"/>
            <a:ext cx="12192001" cy="5934670"/>
          </a:xfrm>
        </p:spPr>
        <p:txBody>
          <a:bodyPr>
            <a:normAutofit/>
          </a:bodyPr>
          <a:lstStyle/>
          <a:p>
            <a:pPr marL="0" indent="0" algn="ctr">
              <a:buNone/>
            </a:pPr>
            <a:r>
              <a:rPr lang="en-GB" sz="2700" b="1" dirty="0">
                <a:solidFill>
                  <a:srgbClr val="006600"/>
                </a:solidFill>
              </a:rPr>
              <a:t>“O how your state will be, when the son of Maryam will descend upon you while your Imam will be among you”</a:t>
            </a:r>
          </a:p>
          <a:p>
            <a:pPr marL="0" indent="0">
              <a:buNone/>
            </a:pPr>
            <a:r>
              <a:rPr lang="en-GB" sz="2700" b="1" dirty="0" err="1"/>
              <a:t>Redish</a:t>
            </a:r>
            <a:r>
              <a:rPr lang="en-GB" sz="2700" b="1" dirty="0"/>
              <a:t> white complexion – long silky hair - handsome</a:t>
            </a:r>
          </a:p>
          <a:p>
            <a:pPr marL="0" indent="0">
              <a:buNone/>
            </a:pPr>
            <a:r>
              <a:rPr lang="en-GB" sz="2700" b="1" dirty="0"/>
              <a:t>Jesus Christ will appear at the white minaret east of Damascus</a:t>
            </a:r>
          </a:p>
          <a:p>
            <a:pPr marL="0" indent="0">
              <a:buNone/>
            </a:pPr>
            <a:r>
              <a:rPr lang="en-GB" sz="2700" b="1" dirty="0"/>
              <a:t>His hands on top of two angels. His hair will look wet</a:t>
            </a:r>
          </a:p>
          <a:p>
            <a:pPr marL="0" indent="0">
              <a:buNone/>
            </a:pPr>
            <a:r>
              <a:rPr lang="en-GB" sz="2700" b="1" dirty="0"/>
              <a:t>When he lifts his head pearl like droplets fall</a:t>
            </a:r>
          </a:p>
          <a:p>
            <a:pPr marL="0" indent="0" algn="ctr">
              <a:buNone/>
            </a:pPr>
            <a:r>
              <a:rPr lang="en-GB" sz="2700" b="1" dirty="0">
                <a:solidFill>
                  <a:srgbClr val="006600"/>
                </a:solidFill>
              </a:rPr>
              <a:t>“The hour will not come until the Messiah son of Mary will come until he descend and kills the pig, breaks the cross and establishes justice”</a:t>
            </a:r>
          </a:p>
          <a:p>
            <a:pPr marL="0" indent="0">
              <a:buNone/>
            </a:pPr>
            <a:r>
              <a:rPr lang="en-GB" sz="2700" b="1" dirty="0"/>
              <a:t>He returns peoples morality and true values</a:t>
            </a:r>
          </a:p>
          <a:p>
            <a:pPr marL="0" indent="0">
              <a:buNone/>
            </a:pPr>
            <a:r>
              <a:rPr lang="en-GB" sz="2700" b="1" dirty="0"/>
              <a:t>He comes as a follower of Islam &amp; Imam Mahdi</a:t>
            </a:r>
          </a:p>
          <a:p>
            <a:pPr marL="0" indent="0">
              <a:buNone/>
            </a:pPr>
            <a:r>
              <a:rPr lang="en-GB" sz="2700" b="1" dirty="0" err="1"/>
              <a:t>Eesa</a:t>
            </a:r>
            <a:r>
              <a:rPr lang="en-GB" sz="2700" b="1" dirty="0"/>
              <a:t> emerges just after Dajjal appears on earth</a:t>
            </a:r>
          </a:p>
          <a:p>
            <a:pPr marL="0" indent="0">
              <a:buNone/>
            </a:pPr>
            <a:r>
              <a:rPr lang="en-GB" sz="2700" b="1" dirty="0"/>
              <a:t>The fight will happen at Jerusalem with Mahdi leading the army of the believers</a:t>
            </a:r>
          </a:p>
        </p:txBody>
      </p:sp>
      <p:sp>
        <p:nvSpPr>
          <p:cNvPr id="2" name="Rectangle 1">
            <a:extLst>
              <a:ext uri="{FF2B5EF4-FFF2-40B4-BE49-F238E27FC236}">
                <a16:creationId xmlns:a16="http://schemas.microsoft.com/office/drawing/2014/main" id="{F89F1A87-5E9C-E7B9-11CF-554C71C6F90E}"/>
              </a:ext>
            </a:extLst>
          </p:cNvPr>
          <p:cNvSpPr/>
          <p:nvPr/>
        </p:nvSpPr>
        <p:spPr>
          <a:xfrm>
            <a:off x="0" y="0"/>
            <a:ext cx="12192000"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dirty="0" err="1">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rPr>
              <a:t>Eesa</a:t>
            </a:r>
            <a:r>
              <a:rPr lang="en-US" sz="5400" b="1" dirty="0">
                <a:ln w="10160">
                  <a:solidFill>
                    <a:schemeClr val="accent5"/>
                  </a:solidFill>
                  <a:prstDash val="solid"/>
                </a:ln>
                <a:solidFill>
                  <a:srgbClr val="FFFFFF"/>
                </a:solidFill>
                <a:effectLst>
                  <a:glow rad="228600">
                    <a:schemeClr val="accent5">
                      <a:satMod val="175000"/>
                      <a:alpha val="40000"/>
                    </a:schemeClr>
                  </a:glow>
                  <a:outerShdw blurRad="38100" dist="22860" dir="5400000" algn="tl" rotWithShape="0">
                    <a:srgbClr val="000000">
                      <a:alpha val="30000"/>
                    </a:srgbClr>
                  </a:outerShdw>
                </a:effectLst>
              </a:rPr>
              <a:t> Ibn Maryam – Maseeh As-Saadiq</a:t>
            </a:r>
          </a:p>
        </p:txBody>
      </p:sp>
    </p:spTree>
    <p:extLst>
      <p:ext uri="{BB962C8B-B14F-4D97-AF65-F5344CB8AC3E}">
        <p14:creationId xmlns:p14="http://schemas.microsoft.com/office/powerpoint/2010/main" val="18010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pink and grey triangle&#10;&#10;Description automatically generated with medium confidence">
            <a:extLst>
              <a:ext uri="{FF2B5EF4-FFF2-40B4-BE49-F238E27FC236}">
                <a16:creationId xmlns:a16="http://schemas.microsoft.com/office/drawing/2014/main" id="{B8DE311D-4F97-4DD5-EF2C-7B4B178E59B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4090737"/>
            <a:ext cx="12192001" cy="2767262"/>
          </a:xfrm>
        </p:spPr>
        <p:txBody>
          <a:bodyPr>
            <a:noAutofit/>
          </a:bodyPr>
          <a:lstStyle/>
          <a:p>
            <a:pPr marL="0" indent="0">
              <a:buNone/>
            </a:pPr>
            <a:r>
              <a:rPr lang="en-GB" sz="2500" b="1" dirty="0"/>
              <a:t>Jews believe the Messiah will return - waiting for him – build 3</a:t>
            </a:r>
            <a:r>
              <a:rPr lang="en-GB" sz="2500" b="1" baseline="30000" dirty="0"/>
              <a:t>rd</a:t>
            </a:r>
            <a:r>
              <a:rPr lang="en-GB" sz="2500" b="1" dirty="0"/>
              <a:t> temple – Rule the world </a:t>
            </a:r>
          </a:p>
          <a:p>
            <a:pPr marL="0" indent="0">
              <a:buNone/>
            </a:pPr>
            <a:r>
              <a:rPr lang="en-GB" sz="2500" b="1" dirty="0"/>
              <a:t>1</a:t>
            </a:r>
            <a:r>
              <a:rPr lang="en-GB" sz="2500" b="1" baseline="30000" dirty="0"/>
              <a:t>st</a:t>
            </a:r>
            <a:r>
              <a:rPr lang="en-GB" sz="2500" b="1" dirty="0"/>
              <a:t> two were destroyed by the Romans and Babylonians </a:t>
            </a:r>
          </a:p>
          <a:p>
            <a:pPr marL="0" indent="0">
              <a:buNone/>
            </a:pPr>
            <a:r>
              <a:rPr lang="en-GB" sz="2500" b="1" dirty="0"/>
              <a:t>Ultra orthodox jews don’t come into Jerusalem, they are waiting the return of the Messiah</a:t>
            </a:r>
          </a:p>
          <a:p>
            <a:pPr marL="0" indent="0" algn="ctr">
              <a:buNone/>
            </a:pPr>
            <a:r>
              <a:rPr lang="en-GB" sz="2500" b="1" dirty="0">
                <a:solidFill>
                  <a:srgbClr val="FF0000"/>
                </a:solidFill>
              </a:rPr>
              <a:t>Political Zionist – Religious Zionist - Christian Zionist</a:t>
            </a:r>
          </a:p>
          <a:p>
            <a:pPr marL="0" indent="0">
              <a:buNone/>
            </a:pPr>
            <a:r>
              <a:rPr lang="en-GB" sz="2500" b="1" dirty="0"/>
              <a:t>Want a state of Israel for the return of the Messiah/Jesus - Thus they support it</a:t>
            </a:r>
          </a:p>
        </p:txBody>
      </p:sp>
      <p:pic>
        <p:nvPicPr>
          <p:cNvPr id="1026" name="Picture 2" descr="Temple Models - King Solomon's Temple - Tablet Magazine">
            <a:extLst>
              <a:ext uri="{FF2B5EF4-FFF2-40B4-BE49-F238E27FC236}">
                <a16:creationId xmlns:a16="http://schemas.microsoft.com/office/drawing/2014/main" id="{4AA8CA45-ADAB-1D9F-4678-76F5B0063FC1}"/>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833368" y="0"/>
            <a:ext cx="8525261" cy="420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pink and grey triangle&#10;&#10;Description automatically generated with medium confidence">
            <a:extLst>
              <a:ext uri="{FF2B5EF4-FFF2-40B4-BE49-F238E27FC236}">
                <a16:creationId xmlns:a16="http://schemas.microsoft.com/office/drawing/2014/main" id="{1897C4CA-B954-7716-565E-AA2B37786BB9}"/>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1" y="1"/>
            <a:ext cx="12192001" cy="4042610"/>
          </a:xfrm>
        </p:spPr>
        <p:txBody>
          <a:bodyPr>
            <a:noAutofit/>
          </a:bodyPr>
          <a:lstStyle/>
          <a:p>
            <a:r>
              <a:rPr lang="en-GB" sz="2700" b="1" dirty="0" err="1"/>
              <a:t>Eesa</a:t>
            </a:r>
            <a:r>
              <a:rPr lang="en-GB" sz="2700" b="1" dirty="0"/>
              <a:t> </a:t>
            </a:r>
            <a:r>
              <a:rPr lang="en-GB" sz="2700" dirty="0">
                <a:sym typeface="AGA Arabesque" panose="05010101010101010101" pitchFamily="2" charset="2"/>
              </a:rPr>
              <a:t> </a:t>
            </a:r>
            <a:r>
              <a:rPr lang="en-GB" sz="2700" b="1" dirty="0"/>
              <a:t>- True Messiah - after he descends, will enter the Masjid in Jerusalem</a:t>
            </a:r>
          </a:p>
          <a:p>
            <a:pPr marL="0" indent="0" algn="ctr">
              <a:buNone/>
            </a:pPr>
            <a:r>
              <a:rPr lang="en-GB" sz="2700" b="1" dirty="0">
                <a:solidFill>
                  <a:srgbClr val="FF0000"/>
                </a:solidFill>
              </a:rPr>
              <a:t>What does that mean? No more authority/control Jews?!</a:t>
            </a:r>
          </a:p>
          <a:p>
            <a:r>
              <a:rPr lang="en-GB" sz="2700" b="1" dirty="0"/>
              <a:t>The </a:t>
            </a:r>
            <a:r>
              <a:rPr lang="en-GB" sz="2700" b="1" dirty="0" err="1"/>
              <a:t>Khilaafah</a:t>
            </a:r>
            <a:r>
              <a:rPr lang="en-GB" sz="2700" b="1" dirty="0"/>
              <a:t> will be in Palestine - Jerusalem will be the capital</a:t>
            </a:r>
          </a:p>
          <a:p>
            <a:r>
              <a:rPr lang="en-GB" sz="2700" b="1" dirty="0" err="1"/>
              <a:t>Eesa</a:t>
            </a:r>
            <a:r>
              <a:rPr lang="en-GB" sz="2700" b="1" dirty="0"/>
              <a:t> </a:t>
            </a:r>
            <a:r>
              <a:rPr lang="en-GB" sz="2700" dirty="0">
                <a:sym typeface="AGA Arabesque" panose="05010101010101010101" pitchFamily="2" charset="2"/>
              </a:rPr>
              <a:t></a:t>
            </a:r>
            <a:r>
              <a:rPr lang="en-GB" sz="2700" b="1" dirty="0">
                <a:sym typeface="AGA Arabesque" panose="05010101010101010101" pitchFamily="2" charset="2"/>
              </a:rPr>
              <a:t> </a:t>
            </a:r>
            <a:r>
              <a:rPr lang="en-GB" sz="2700" b="1" dirty="0"/>
              <a:t>will enter the Masjid – he will see Imam Mahdi</a:t>
            </a:r>
          </a:p>
          <a:p>
            <a:r>
              <a:rPr lang="en-GB" sz="2700" b="1" dirty="0"/>
              <a:t>Imam Mahdi will move back from the Salah and tell him to pray/lead the Salah</a:t>
            </a:r>
          </a:p>
          <a:p>
            <a:r>
              <a:rPr lang="en-GB" sz="2700" b="1" dirty="0" err="1"/>
              <a:t>Eesa</a:t>
            </a:r>
            <a:r>
              <a:rPr lang="en-GB" sz="2700" b="1" dirty="0"/>
              <a:t> </a:t>
            </a:r>
            <a:r>
              <a:rPr lang="en-GB" sz="2700" dirty="0">
                <a:sym typeface="AGA Arabesque" panose="05010101010101010101" pitchFamily="2" charset="2"/>
              </a:rPr>
              <a:t> </a:t>
            </a:r>
            <a:r>
              <a:rPr lang="en-GB" sz="2700" b="1" dirty="0">
                <a:solidFill>
                  <a:srgbClr val="006600"/>
                </a:solidFill>
              </a:rPr>
              <a:t>“No, stay - for every nation God has blessed with their own leaders”</a:t>
            </a:r>
          </a:p>
          <a:p>
            <a:r>
              <a:rPr lang="en-GB" sz="2700" b="1" dirty="0" err="1"/>
              <a:t>Eesa</a:t>
            </a:r>
            <a:r>
              <a:rPr lang="en-GB" sz="2700" b="1" dirty="0"/>
              <a:t> </a:t>
            </a:r>
            <a:r>
              <a:rPr lang="en-GB" sz="2700" dirty="0">
                <a:sym typeface="AGA Arabesque" panose="05010101010101010101" pitchFamily="2" charset="2"/>
              </a:rPr>
              <a:t> </a:t>
            </a:r>
            <a:r>
              <a:rPr lang="en-GB" sz="2700" b="1" dirty="0"/>
              <a:t>will pray behind Imam Mahdi and follow Islam/ sunnah of Muhammad </a:t>
            </a:r>
            <a:r>
              <a:rPr lang="en-GB" sz="2700" dirty="0">
                <a:sym typeface="AGA Arabesque" panose="05010101010101010101" pitchFamily="2" charset="2"/>
              </a:rPr>
              <a:t></a:t>
            </a:r>
            <a:endParaRPr lang="en-GB" sz="2700" dirty="0"/>
          </a:p>
          <a:p>
            <a:pPr marL="0" indent="0" algn="ctr">
              <a:buNone/>
            </a:pPr>
            <a:r>
              <a:rPr lang="en-GB" sz="2700" b="1" dirty="0">
                <a:solidFill>
                  <a:srgbClr val="006600"/>
                </a:solidFill>
                <a:cs typeface="KFGQPC Uthman Taha Naskh" panose="02000000000000000000" pitchFamily="2" charset="-78"/>
              </a:rPr>
              <a:t>B</a:t>
            </a:r>
            <a:r>
              <a:rPr lang="en-GB" sz="2700" b="1" dirty="0">
                <a:solidFill>
                  <a:srgbClr val="006600"/>
                </a:solidFill>
              </a:rPr>
              <a:t>y Allah, if Musa was here with me today, he will not do anything except follow me </a:t>
            </a:r>
          </a:p>
        </p:txBody>
      </p:sp>
      <p:sp>
        <p:nvSpPr>
          <p:cNvPr id="2" name="Content Placeholder 2">
            <a:extLst>
              <a:ext uri="{FF2B5EF4-FFF2-40B4-BE49-F238E27FC236}">
                <a16:creationId xmlns:a16="http://schemas.microsoft.com/office/drawing/2014/main" id="{0EAE7242-4375-A1C8-CC3B-9EB9EDE42741}"/>
              </a:ext>
            </a:extLst>
          </p:cNvPr>
          <p:cNvSpPr txBox="1">
            <a:spLocks/>
          </p:cNvSpPr>
          <p:nvPr/>
        </p:nvSpPr>
        <p:spPr>
          <a:xfrm>
            <a:off x="0" y="3384884"/>
            <a:ext cx="12192001" cy="3429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500" b="1" dirty="0">
              <a:solidFill>
                <a:srgbClr val="006600"/>
              </a:solidFill>
            </a:endParaRPr>
          </a:p>
        </p:txBody>
      </p:sp>
      <p:sp>
        <p:nvSpPr>
          <p:cNvPr id="4" name="Content Placeholder 2">
            <a:extLst>
              <a:ext uri="{FF2B5EF4-FFF2-40B4-BE49-F238E27FC236}">
                <a16:creationId xmlns:a16="http://schemas.microsoft.com/office/drawing/2014/main" id="{99C2BE87-45BC-8343-1788-770831A43633}"/>
              </a:ext>
            </a:extLst>
          </p:cNvPr>
          <p:cNvSpPr txBox="1">
            <a:spLocks/>
          </p:cNvSpPr>
          <p:nvPr/>
        </p:nvSpPr>
        <p:spPr>
          <a:xfrm>
            <a:off x="-2" y="4251155"/>
            <a:ext cx="12192002" cy="2606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EG" sz="5500" b="0" i="0" dirty="0">
                <a:solidFill>
                  <a:srgbClr val="0000CC"/>
                </a:solidFill>
                <a:effectLst/>
                <a:latin typeface="KFGQPC Uthman Taha Naskh" panose="02000000000000000000" pitchFamily="2" charset="-78"/>
                <a:cs typeface="KFGQPC Uthman Taha Naskh" panose="02000000000000000000" pitchFamily="2" charset="-78"/>
              </a:rPr>
              <a:t>وَإِنَّهُ لَعِلْمٌ لِّلسَّاعَةِ فَلَا تَمْتَرُنَّ بِهَا وَاتَّبِعُون </a:t>
            </a:r>
            <a:endParaRPr lang="en-GB" sz="5500" b="0" i="0" dirty="0">
              <a:solidFill>
                <a:srgbClr val="0000CC"/>
              </a:solidFill>
              <a:effectLst/>
              <a:latin typeface="KFGQPC Uthman Taha Naskh" panose="02000000000000000000" pitchFamily="2" charset="-78"/>
              <a:cs typeface="KFGQPC Uthman Taha Naskh" panose="02000000000000000000" pitchFamily="2" charset="-78"/>
            </a:endParaRPr>
          </a:p>
          <a:p>
            <a:pPr marL="0" indent="0" algn="ctr">
              <a:buNone/>
            </a:pPr>
            <a:r>
              <a:rPr lang="ar-EG" sz="5500" b="0" i="0" dirty="0">
                <a:solidFill>
                  <a:srgbClr val="0000CC"/>
                </a:solidFill>
                <a:effectLst/>
                <a:latin typeface="KFGQPC Uthman Taha Naskh" panose="02000000000000000000" pitchFamily="2" charset="-78"/>
                <a:cs typeface="KFGQPC Uthman Taha Naskh" panose="02000000000000000000" pitchFamily="2" charset="-78"/>
              </a:rPr>
              <a:t> هَٰذَا صِرَاطٌ مُّسْتَقِيمٌ</a:t>
            </a:r>
            <a:endParaRPr lang="en-GB" sz="5500" b="0" i="0" dirty="0">
              <a:solidFill>
                <a:srgbClr val="0000CC"/>
              </a:solidFill>
              <a:effectLst/>
              <a:latin typeface="hafs"/>
              <a:cs typeface="KFGQPC Uthman Taha Naskh" panose="02000000000000000000" pitchFamily="2" charset="-78"/>
            </a:endParaRPr>
          </a:p>
          <a:p>
            <a:pPr marL="0" indent="0" algn="ctr">
              <a:buNone/>
            </a:pPr>
            <a:r>
              <a:rPr lang="en-GB" sz="2500" b="1" i="0" dirty="0">
                <a:solidFill>
                  <a:srgbClr val="0000CC"/>
                </a:solidFill>
                <a:effectLst/>
                <a:latin typeface="SF Pro Text"/>
              </a:rPr>
              <a:t>“And indeed, Jesus (second) coming will be a sign for knowledge of the Hour, so be not in doubt of it, and follow Me. This is a straight path.” (</a:t>
            </a:r>
            <a:r>
              <a:rPr lang="en-GB" sz="2500" b="1" dirty="0">
                <a:solidFill>
                  <a:srgbClr val="0000CC"/>
                </a:solidFill>
                <a:latin typeface="hafs"/>
              </a:rPr>
              <a:t>43:61)</a:t>
            </a:r>
          </a:p>
        </p:txBody>
      </p:sp>
    </p:spTree>
    <p:extLst>
      <p:ext uri="{BB962C8B-B14F-4D97-AF65-F5344CB8AC3E}">
        <p14:creationId xmlns:p14="http://schemas.microsoft.com/office/powerpoint/2010/main" val="26860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ink and grey triangle&#10;&#10;Description automatically generated with medium confidence">
            <a:extLst>
              <a:ext uri="{FF2B5EF4-FFF2-40B4-BE49-F238E27FC236}">
                <a16:creationId xmlns:a16="http://schemas.microsoft.com/office/drawing/2014/main" id="{4431F4DC-9EA4-80FA-42B4-621E8D21E34B}"/>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40CA51-DE78-6134-A0D3-BF46BB7E53DA}"/>
              </a:ext>
            </a:extLst>
          </p:cNvPr>
          <p:cNvSpPr>
            <a:spLocks noGrp="1"/>
          </p:cNvSpPr>
          <p:nvPr>
            <p:ph idx="1"/>
          </p:nvPr>
        </p:nvSpPr>
        <p:spPr>
          <a:xfrm>
            <a:off x="0" y="0"/>
            <a:ext cx="7279386" cy="6871525"/>
          </a:xfrm>
        </p:spPr>
        <p:txBody>
          <a:bodyPr>
            <a:noAutofit/>
          </a:bodyPr>
          <a:lstStyle/>
          <a:p>
            <a:pPr marL="0" indent="0">
              <a:buNone/>
            </a:pPr>
            <a:r>
              <a:rPr lang="en-GB" sz="2900" b="1" dirty="0"/>
              <a:t>The Dajjal – The Lying False Messiah</a:t>
            </a:r>
          </a:p>
          <a:p>
            <a:pPr marL="0" indent="0">
              <a:buNone/>
            </a:pPr>
            <a:r>
              <a:rPr lang="en-GB" sz="2900" b="1" dirty="0"/>
              <a:t>He will say I am the Messiah</a:t>
            </a:r>
            <a:endParaRPr lang="ar-EG" sz="2900" b="1" dirty="0"/>
          </a:p>
          <a:p>
            <a:pPr marL="0" indent="0">
              <a:buNone/>
            </a:pPr>
            <a:r>
              <a:rPr lang="en-GB" sz="2900" b="1" dirty="0"/>
              <a:t>He will say I am the Saviour</a:t>
            </a:r>
            <a:endParaRPr lang="ar-EG" sz="2900" b="1" dirty="0"/>
          </a:p>
          <a:p>
            <a:pPr marL="0" indent="0">
              <a:buNone/>
            </a:pPr>
            <a:r>
              <a:rPr lang="en-GB" sz="2900" b="1" dirty="0"/>
              <a:t>He will say I am god</a:t>
            </a:r>
          </a:p>
          <a:p>
            <a:pPr marL="0" indent="0">
              <a:buNone/>
            </a:pPr>
            <a:r>
              <a:rPr lang="en-GB" sz="2900" b="1" dirty="0"/>
              <a:t>People will believe, follow 7 worship him</a:t>
            </a:r>
          </a:p>
          <a:p>
            <a:pPr marL="0" indent="0">
              <a:buNone/>
            </a:pPr>
            <a:r>
              <a:rPr lang="en-GB" sz="2900" b="1" dirty="0">
                <a:solidFill>
                  <a:srgbClr val="006600"/>
                </a:solidFill>
                <a:latin typeface="-apple-system"/>
              </a:rPr>
              <a:t>He will travel the entire earth &amp; enter every city. </a:t>
            </a:r>
            <a:r>
              <a:rPr lang="en-GB" sz="2900" b="1" i="0" dirty="0">
                <a:solidFill>
                  <a:srgbClr val="006600"/>
                </a:solidFill>
                <a:effectLst/>
                <a:latin typeface="-apple-system"/>
              </a:rPr>
              <a:t>He will live 40 days; a day like a year, a day like a month, a day like a week and the remaining days will be like your days.”</a:t>
            </a:r>
            <a:endParaRPr lang="en-GB" sz="2900" b="1" dirty="0">
              <a:solidFill>
                <a:srgbClr val="006600"/>
              </a:solidFill>
            </a:endParaRPr>
          </a:p>
          <a:p>
            <a:pPr marL="0" indent="0">
              <a:buNone/>
            </a:pPr>
            <a:r>
              <a:rPr lang="en-GB" sz="2900" b="1" dirty="0"/>
              <a:t>Dajjal will come from the East with 70,000 Jews of </a:t>
            </a:r>
            <a:r>
              <a:rPr lang="en-GB" sz="2900" b="1" dirty="0" err="1"/>
              <a:t>Asfahan</a:t>
            </a:r>
            <a:r>
              <a:rPr lang="en-GB" sz="2900" b="1" dirty="0"/>
              <a:t> - thinking he is the messiah</a:t>
            </a:r>
          </a:p>
          <a:p>
            <a:pPr marL="0" indent="0">
              <a:buNone/>
            </a:pPr>
            <a:r>
              <a:rPr lang="en-GB" sz="2900" b="1" dirty="0"/>
              <a:t>Majority of his followers will be Jews</a:t>
            </a:r>
          </a:p>
          <a:p>
            <a:pPr marL="0" indent="0">
              <a:buNone/>
            </a:pPr>
            <a:r>
              <a:rPr lang="en-GB" sz="2900" b="1" dirty="0"/>
              <a:t>Jews, Christian &amp; Others will go with him to rebuild the 3</a:t>
            </a:r>
            <a:r>
              <a:rPr lang="en-GB" sz="2900" b="1" baseline="30000" dirty="0"/>
              <a:t>rd</a:t>
            </a:r>
            <a:r>
              <a:rPr lang="en-GB" sz="2900" b="1" dirty="0"/>
              <a:t> temple of Solomon</a:t>
            </a:r>
          </a:p>
        </p:txBody>
      </p:sp>
      <p:pic>
        <p:nvPicPr>
          <p:cNvPr id="3074" name="Picture 2" descr="The Danger Of Dajjal. : r/islam">
            <a:extLst>
              <a:ext uri="{FF2B5EF4-FFF2-40B4-BE49-F238E27FC236}">
                <a16:creationId xmlns:a16="http://schemas.microsoft.com/office/drawing/2014/main" id="{692D3B25-900B-972E-FDC8-9E0E260B35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224" t="27135" r="22553" b="39649"/>
          <a:stretch/>
        </p:blipFill>
        <p:spPr bwMode="auto">
          <a:xfrm>
            <a:off x="7279386" y="0"/>
            <a:ext cx="4912614" cy="3128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633797-12B8-9ECC-4CE8-C6B588F610FD}"/>
              </a:ext>
            </a:extLst>
          </p:cNvPr>
          <p:cNvSpPr txBox="1"/>
          <p:nvPr/>
        </p:nvSpPr>
        <p:spPr>
          <a:xfrm>
            <a:off x="7279386" y="3316706"/>
            <a:ext cx="4912614" cy="3554819"/>
          </a:xfrm>
          <a:prstGeom prst="rect">
            <a:avLst/>
          </a:prstGeom>
          <a:noFill/>
        </p:spPr>
        <p:txBody>
          <a:bodyPr wrap="square" rtlCol="0">
            <a:spAutoFit/>
          </a:bodyPr>
          <a:lstStyle/>
          <a:p>
            <a:pPr algn="ctr" fontAlgn="base"/>
            <a:r>
              <a:rPr lang="ar-EG" sz="4500" b="0" i="0" dirty="0">
                <a:solidFill>
                  <a:srgbClr val="006600"/>
                </a:solidFill>
                <a:effectLst/>
                <a:latin typeface="KFGQPC Uthman Taha Naskh" panose="02000000000000000000" pitchFamily="2" charset="-78"/>
                <a:cs typeface="KFGQPC Uthman Taha Naskh" panose="02000000000000000000" pitchFamily="2" charset="-78"/>
              </a:rPr>
              <a:t>اللَّهُمَّ إِنِّي أَعُوذُ بِكَ مِنْ عَذَابِ الْقَبْرِ، وَمِنْ عَذَابِ جَهَنَّمَ، وَمِنْ فِتْنَةِ الْمَحْيَا وَالْمَمَاتِ، وَمِنْ شَرِّ فِتْنَةِ الْمَسِيحِ الدَّجَّالِ</a:t>
            </a:r>
          </a:p>
        </p:txBody>
      </p:sp>
    </p:spTree>
    <p:extLst>
      <p:ext uri="{BB962C8B-B14F-4D97-AF65-F5344CB8AC3E}">
        <p14:creationId xmlns:p14="http://schemas.microsoft.com/office/powerpoint/2010/main" val="12750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3309</Words>
  <Application>Microsoft Office PowerPoint</Application>
  <PresentationFormat>Widescreen</PresentationFormat>
  <Paragraphs>235</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-apple-system</vt:lpstr>
      <vt:lpstr>Arial</vt:lpstr>
      <vt:lpstr>Calibri</vt:lpstr>
      <vt:lpstr>Calibri Light</vt:lpstr>
      <vt:lpstr>hafs</vt:lpstr>
      <vt:lpstr>KFGQPC Uthman Taha Naskh</vt:lpstr>
      <vt:lpstr>Noto Sans</vt:lpstr>
      <vt:lpstr>SF Pro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Imam G.M.</dc:creator>
  <cp:lastModifiedBy>Imam G.M.</cp:lastModifiedBy>
  <cp:revision>28</cp:revision>
  <dcterms:created xsi:type="dcterms:W3CDTF">2023-11-27T13:18:38Z</dcterms:created>
  <dcterms:modified xsi:type="dcterms:W3CDTF">2023-11-29T11:47:51Z</dcterms:modified>
</cp:coreProperties>
</file>