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1" r:id="rId4"/>
    <p:sldId id="276" r:id="rId5"/>
    <p:sldId id="277" r:id="rId6"/>
    <p:sldId id="280" r:id="rId7"/>
    <p:sldId id="281" r:id="rId8"/>
    <p:sldId id="282" r:id="rId9"/>
    <p:sldId id="264" r:id="rId10"/>
    <p:sldId id="28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2"/>
    <p:restoredTop sz="94704"/>
  </p:normalViewPr>
  <p:slideViewPr>
    <p:cSldViewPr snapToGrid="0">
      <p:cViewPr varScale="1">
        <p:scale>
          <a:sx n="82" d="100"/>
          <a:sy n="82" d="100"/>
        </p:scale>
        <p:origin x="1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ADE0-1F96-97AA-0A2E-1F174C7CD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91561-90F7-6FD6-EA00-92C1706B6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FC10-33FF-BA11-B5E8-268F6B3F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5303-301A-CAA3-2FCC-B9CE7B91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307F-EEE4-4F70-84C9-02825773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7A57-DFC7-E72D-CB6D-154C183D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B932-A774-2477-0925-BD127057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F5D3-C47D-E1C8-7427-5227679C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D33F-ED40-8B32-DAE0-9A8BFD2E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CB41-3505-1270-707F-70678C8A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3C072-4700-DDEB-8940-A6F6AABFC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F4C12-95B4-4C7D-CFE4-790194E1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7925E-172F-791A-E0BB-BEC1521E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465A-FFA5-7AD2-FDF8-1A8724EF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D9735-7BE5-9AA8-E95E-B29183B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90D6-E035-1B9D-B2C2-2ECFF449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5EAB-2467-3909-DCD6-F11665FD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679E-AEEB-471E-83FE-49A7C3DD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443D-D41A-5A90-938C-D2A85B1D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A33E-E395-ECFB-E022-3655CA28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FDFA-0E89-9BBB-2E9E-C3010001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9DC7-5C8A-2889-5FAE-29784B5B0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89F5-135C-675E-9C5F-2A63258D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87DA-9CAE-9131-ADE7-623B7DC6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E656-3C0D-8AE4-35ED-910D1F97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E711-2BE2-D436-6063-B0B28AA9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D4EE-E081-DA62-8CAD-6BCA01E1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0A143-1F46-31E2-A5E2-4A9169A1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86D3-E958-64A3-E37D-C7DD7E8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6E92-45EC-EBC6-B49F-6AC4673A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4D1B-5E73-976F-1CC6-881EAD0D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089-06AD-C126-8F3B-FEA92A30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34583-70A1-B7BD-0553-F3A91C1D8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16914-2BA9-738F-D93C-AEC4BE5B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C695D-61FF-D81F-D83F-0271D6095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D0F7D-50A6-CF79-6940-E8DA56C5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9DFAF-9E7D-16B5-1658-14C86766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61E76-388B-8DA5-08F7-7942F1A6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95971-8989-0395-450E-BBD6222F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5A30-A8C4-7FE7-7EEC-50E005F4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F1F3-A616-F07D-0410-E9C72535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15921-D5BB-9B2D-DD0C-687EAE0D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562DA-8C61-D6CD-2541-A17E4C1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45E51-8423-5C0B-C121-FFEB203C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3F38F-6D37-55B8-909D-2CA95624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DCF44-B761-1441-6160-7177F744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E471-00C7-5F46-495B-6376C0E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089D-5452-D9C4-33FF-74CF6552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588E2-8DC7-B491-7A49-5CF8BFD5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977C1-7BEF-E80B-1F8F-F8941AE0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D73D-A644-A026-8C77-671E51CA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B9E11-CC24-E619-49FF-1708B98B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24D9-055A-9C72-0E43-012F97D6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53BEE-DA3D-5E2A-7696-4102DEB20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06994-07AA-2EE0-517C-07CCC2BE9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6BDD1-56F8-BD0C-A57A-C08E5334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E5236-E9DC-D0D9-548E-8D29CDC1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2FEA5-1200-2E2F-18B1-FE6C01C7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2F8E0-4882-9B0C-8FA5-7194A27E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405E-E781-4B1A-8E4C-E36E2B76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A4AA-E1E7-B53C-C4D4-A43EE83A3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CDF4F-6839-D94D-B088-489EEBC9FE5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3391-7671-2263-B362-0FED084F6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D290-7437-1CE5-4957-EDD7A5D6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75B19E4-0108-41C4-8DB1-11BAE0B4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380AC-7333-A6BB-A863-C0C8B307A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899" y="669925"/>
            <a:ext cx="4414629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5600" dirty="0">
                <a:solidFill>
                  <a:schemeClr val="bg1"/>
                </a:solidFill>
                <a:latin typeface="Bell MT" panose="02020503060305020303" pitchFamily="18" charset="77"/>
              </a:rPr>
              <a:t>Guilt as a part of faith</a:t>
            </a:r>
          </a:p>
        </p:txBody>
      </p:sp>
      <p:pic>
        <p:nvPicPr>
          <p:cNvPr id="5" name="Picture 4" descr="A person standing on a red carpet&#10;&#10;AI-generated content may be incorrect.">
            <a:extLst>
              <a:ext uri="{FF2B5EF4-FFF2-40B4-BE49-F238E27FC236}">
                <a16:creationId xmlns:a16="http://schemas.microsoft.com/office/drawing/2014/main" id="{DC727B8B-9E2C-F609-7EFF-8B081A38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4634"/>
          <a:stretch>
            <a:fillRect/>
          </a:stretch>
        </p:blipFill>
        <p:spPr>
          <a:xfrm>
            <a:off x="20" y="10"/>
            <a:ext cx="5753082" cy="6857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1089660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313AC3AB-7165-1F89-CD73-CD7BC26AF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596" y="3380966"/>
            <a:ext cx="5946670" cy="1118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Jumu'ah Salah English Speech (Hafiz Ather Hussain) | 1:15pm-1:55pm | Ashton Central Mosque OL69JA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6984660-BF25-2963-6047-E7D94F229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610" y="4499934"/>
            <a:ext cx="2671656" cy="18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D0EE8-134F-6FE6-3FCF-4C2D99E0F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F328-C016-2545-63C2-90526D5F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D89A-BF9E-A012-2C78-DFE1F8B7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17039" cy="48283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“The Ayah Kitchen” (Ashton Community Fridge)</a:t>
            </a:r>
          </a:p>
          <a:p>
            <a:r>
              <a:rPr lang="en-US" sz="3200" dirty="0">
                <a:latin typeface="Cambria" panose="02040503050406030204" pitchFamily="18" charset="0"/>
              </a:rPr>
              <a:t>10:00am- 11:30 am 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Hot meal at discounted price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Volunteers welcome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This Sunday Inshallah </a:t>
            </a:r>
          </a:p>
        </p:txBody>
      </p:sp>
      <p:pic>
        <p:nvPicPr>
          <p:cNvPr id="5" name="Picture 4" descr="A poster for a food bank&#10;&#10;AI-generated content may be incorrect.">
            <a:extLst>
              <a:ext uri="{FF2B5EF4-FFF2-40B4-BE49-F238E27FC236}">
                <a16:creationId xmlns:a16="http://schemas.microsoft.com/office/drawing/2014/main" id="{93D7621C-A970-CD33-903E-E2AA7B85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258" y="1027906"/>
            <a:ext cx="4860010" cy="48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A68EC-1EA8-1B82-3EC1-A644E9F2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4509-11F9-B283-F474-99341DA6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5A77-630E-1637-D144-FABCD07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0" y="1690688"/>
            <a:ext cx="5840896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Aqidah course for all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Classroom based teaching</a:t>
            </a:r>
          </a:p>
          <a:p>
            <a:r>
              <a:rPr lang="en-US" sz="3200" dirty="0">
                <a:latin typeface="Cambria" panose="02040503050406030204" pitchFamily="18" charset="0"/>
              </a:rPr>
              <a:t>Opportunities for questions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Sisters welcome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Please register (FREE)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Class II this Monday 21</a:t>
            </a:r>
            <a:r>
              <a:rPr lang="en-US" sz="3200" baseline="30000" dirty="0">
                <a:latin typeface="Cambria" panose="02040503050406030204" pitchFamily="18" charset="0"/>
              </a:rPr>
              <a:t>st</a:t>
            </a:r>
            <a:r>
              <a:rPr lang="en-US" sz="3200" dirty="0">
                <a:latin typeface="Cambria" panose="02040503050406030204" pitchFamily="18" charset="0"/>
              </a:rPr>
              <a:t> July inshallah, after Asr.</a:t>
            </a:r>
          </a:p>
        </p:txBody>
      </p:sp>
      <p:pic>
        <p:nvPicPr>
          <p:cNvPr id="7" name="Picture 6" descr="A red and white invitation&#10;&#10;AI-generated content may be incorrect.">
            <a:extLst>
              <a:ext uri="{FF2B5EF4-FFF2-40B4-BE49-F238E27FC236}">
                <a16:creationId xmlns:a16="http://schemas.microsoft.com/office/drawing/2014/main" id="{0D5286A1-AFBB-468B-1541-09151B67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3525"/>
            <a:ext cx="3053780" cy="4319350"/>
          </a:xfrm>
          <a:prstGeom prst="rect">
            <a:avLst/>
          </a:prstGeom>
        </p:spPr>
      </p:pic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A6500B9-717A-062E-E3E1-03C2D01F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59" y="4196384"/>
            <a:ext cx="2296491" cy="22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668C-D0F6-F882-AF2E-58DF313C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Cambria" panose="02040503050406030204" pitchFamily="18" charset="0"/>
              </a:rPr>
              <a:t>Friday – the day of </a:t>
            </a:r>
            <a:r>
              <a:rPr lang="en-US" sz="6600" i="1" kern="1200" dirty="0" err="1">
                <a:solidFill>
                  <a:schemeClr val="tx1"/>
                </a:solidFill>
                <a:latin typeface="Cambria" panose="02040503050406030204" pitchFamily="18" charset="0"/>
              </a:rPr>
              <a:t>salawāt</a:t>
            </a:r>
            <a:endParaRPr lang="en-US" sz="6600" i="1" kern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building&#10;&#10;AI-generated content may be incorrect.">
            <a:extLst>
              <a:ext uri="{FF2B5EF4-FFF2-40B4-BE49-F238E27FC236}">
                <a16:creationId xmlns:a16="http://schemas.microsoft.com/office/drawing/2014/main" id="{AECA2458-E4EA-799D-E27F-3143E5911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191" y="320040"/>
            <a:ext cx="3200073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Shaytan’s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To take as many people as possible to Hell.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To do this, he sits on the </a:t>
            </a:r>
            <a:r>
              <a:rPr lang="en-US" sz="3200" i="1" dirty="0" err="1">
                <a:latin typeface="Cambria" panose="02040503050406030204" pitchFamily="18" charset="0"/>
              </a:rPr>
              <a:t>Sirāt</a:t>
            </a:r>
            <a:r>
              <a:rPr lang="en-US" sz="3200" i="1" dirty="0">
                <a:latin typeface="Cambria" panose="02040503050406030204" pitchFamily="18" charset="0"/>
              </a:rPr>
              <a:t> Mustaqim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He puts doubts and whispers in our hearts whenever we do good acts that please Allah. We call this </a:t>
            </a:r>
            <a:r>
              <a:rPr lang="en-US" sz="3200" i="1" dirty="0" err="1">
                <a:latin typeface="Cambria" panose="02040503050406030204" pitchFamily="18" charset="0"/>
              </a:rPr>
              <a:t>waswasa</a:t>
            </a:r>
            <a:r>
              <a:rPr lang="en-US" sz="3200" dirty="0">
                <a:latin typeface="Cambria" panose="02040503050406030204" pitchFamily="18" charset="0"/>
              </a:rPr>
              <a:t>. </a:t>
            </a:r>
          </a:p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However, is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waswasa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 necessarily a bad thing? What role does guilt play in our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imān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4185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452BC-2FEE-D6CD-F39D-C82D41F30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63-CFFE-21A8-3FAF-AC6C571A5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Point 1; Shaytan only troubles the guided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7341-7C7B-CF39-65FD-313E71E1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The infidels &amp; hypocrites are already astray; no need for Shaytan to spend time on them</a:t>
            </a:r>
          </a:p>
          <a:p>
            <a:r>
              <a:rPr lang="en-US" sz="3200" dirty="0">
                <a:latin typeface="Cambria" panose="02040503050406030204" pitchFamily="18" charset="0"/>
              </a:rPr>
              <a:t>‘A thief never burgles an empty home’</a:t>
            </a:r>
          </a:p>
          <a:p>
            <a:r>
              <a:rPr lang="en-US" sz="3200" dirty="0">
                <a:latin typeface="Cambria" panose="02040503050406030204" pitchFamily="18" charset="0"/>
              </a:rPr>
              <a:t>This is why: 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We get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waswasa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when we give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sadaqa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, but never such doubts when spending materially. 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We get concentration issues in salah; but never such issues when watching mindless TV.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43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C4A2-FA95-B261-BE4B-223E6FEE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187F-3264-6ACE-06BF-4E1FA222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6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Point 2; If Shaytan is troubling us, then it means he sees faith in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0F9F-FB23-1375-A280-6F6E079DB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65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Prophet Muhammad too affirmed this: 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9A76DE40-ED20-D35B-6D0B-2D47EC73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6" y="2397248"/>
            <a:ext cx="11233116" cy="42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14FF97-BA80-BB39-D46F-C7401DE44FF3}"/>
              </a:ext>
            </a:extLst>
          </p:cNvPr>
          <p:cNvSpPr/>
          <p:nvPr/>
        </p:nvSpPr>
        <p:spPr>
          <a:xfrm>
            <a:off x="3562662" y="275445"/>
            <a:ext cx="5066675" cy="1499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Good act 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1DDB486-10BD-A3D7-7642-9EB161B99151}"/>
              </a:ext>
            </a:extLst>
          </p:cNvPr>
          <p:cNvSpPr/>
          <p:nvPr/>
        </p:nvSpPr>
        <p:spPr>
          <a:xfrm>
            <a:off x="5666934" y="1816620"/>
            <a:ext cx="858129" cy="15702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06EEC-B58A-F154-897B-30C8E7EA0A55}"/>
              </a:ext>
            </a:extLst>
          </p:cNvPr>
          <p:cNvSpPr/>
          <p:nvPr/>
        </p:nvSpPr>
        <p:spPr>
          <a:xfrm>
            <a:off x="3562662" y="3453662"/>
            <a:ext cx="5066675" cy="1499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Good vibes. Allah has put peace &amp; joy in all good acts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F04E1-5B4B-E62C-CC2F-053F23C5125B}"/>
              </a:ext>
            </a:extLst>
          </p:cNvPr>
          <p:cNvSpPr/>
          <p:nvPr/>
        </p:nvSpPr>
        <p:spPr>
          <a:xfrm>
            <a:off x="3562660" y="5083539"/>
            <a:ext cx="5066675" cy="1499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Hence why good acts are always the best antidote to mental illness concerns</a:t>
            </a:r>
          </a:p>
        </p:txBody>
      </p:sp>
    </p:spTree>
    <p:extLst>
      <p:ext uri="{BB962C8B-B14F-4D97-AF65-F5344CB8AC3E}">
        <p14:creationId xmlns:p14="http://schemas.microsoft.com/office/powerpoint/2010/main" val="20675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95A88-1FF3-955F-63C8-80DE4B74C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2E7EEB-1711-FC45-1F27-D618A393BD83}"/>
              </a:ext>
            </a:extLst>
          </p:cNvPr>
          <p:cNvSpPr/>
          <p:nvPr/>
        </p:nvSpPr>
        <p:spPr>
          <a:xfrm>
            <a:off x="3547672" y="275445"/>
            <a:ext cx="5066675" cy="7466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Bad acts 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FAB6BA2-6C51-8236-C01A-A83B471F91D8}"/>
              </a:ext>
            </a:extLst>
          </p:cNvPr>
          <p:cNvSpPr/>
          <p:nvPr/>
        </p:nvSpPr>
        <p:spPr>
          <a:xfrm>
            <a:off x="5666935" y="1069922"/>
            <a:ext cx="858129" cy="7466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61A71-BCC6-5724-E264-4EDC946FE8AB}"/>
              </a:ext>
            </a:extLst>
          </p:cNvPr>
          <p:cNvSpPr/>
          <p:nvPr/>
        </p:nvSpPr>
        <p:spPr>
          <a:xfrm>
            <a:off x="419725" y="1815987"/>
            <a:ext cx="11362543" cy="1499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Bad vibes. Guilt and remorse. Allah has always regret in bad acts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967F3-156B-8F16-14B3-90EAA48534D7}"/>
              </a:ext>
            </a:extLst>
          </p:cNvPr>
          <p:cNvSpPr/>
          <p:nvPr/>
        </p:nvSpPr>
        <p:spPr>
          <a:xfrm>
            <a:off x="509993" y="4061068"/>
            <a:ext cx="5066675" cy="746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Correct reaction 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0BD8274-3471-C191-8056-D39CE55A918F}"/>
              </a:ext>
            </a:extLst>
          </p:cNvPr>
          <p:cNvSpPr/>
          <p:nvPr/>
        </p:nvSpPr>
        <p:spPr>
          <a:xfrm>
            <a:off x="5666935" y="3314370"/>
            <a:ext cx="858129" cy="7466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AD8297-AF04-F20C-EFCF-EEF282EDE091}"/>
              </a:ext>
            </a:extLst>
          </p:cNvPr>
          <p:cNvSpPr/>
          <p:nvPr/>
        </p:nvSpPr>
        <p:spPr>
          <a:xfrm>
            <a:off x="6705599" y="4061068"/>
            <a:ext cx="5066675" cy="7466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Worse reaction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48B41-BDFF-55CD-FC78-9EDEB0A138E9}"/>
              </a:ext>
            </a:extLst>
          </p:cNvPr>
          <p:cNvSpPr/>
          <p:nvPr/>
        </p:nvSpPr>
        <p:spPr>
          <a:xfrm>
            <a:off x="6715593" y="5052917"/>
            <a:ext cx="5066675" cy="1529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No guilt.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‘Fair game’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</a:rPr>
              <a:t>Normalisation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 of sin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C6233-6203-B284-26B3-EEBEDF078E82}"/>
              </a:ext>
            </a:extLst>
          </p:cNvPr>
          <p:cNvSpPr/>
          <p:nvPr/>
        </p:nvSpPr>
        <p:spPr>
          <a:xfrm>
            <a:off x="509993" y="5052917"/>
            <a:ext cx="5066675" cy="1529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latin typeface="Cambria" panose="02040503050406030204" pitchFamily="18" charset="0"/>
              </a:rPr>
              <a:t>Tawba</a:t>
            </a:r>
            <a:r>
              <a:rPr lang="en-US" sz="3200" dirty="0">
                <a:latin typeface="Cambria" panose="02040503050406030204" pitchFamily="18" charset="0"/>
              </a:rPr>
              <a:t> and </a:t>
            </a:r>
            <a:r>
              <a:rPr lang="en-US" sz="3200" i="1" dirty="0" err="1">
                <a:latin typeface="Cambria" panose="02040503050406030204" pitchFamily="18" charset="0"/>
              </a:rPr>
              <a:t>Ta’awwuz</a:t>
            </a:r>
            <a:endParaRPr lang="en-US" sz="3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1F8D8-3FEC-37F9-A1D6-534657C2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Cambria" panose="02040503050406030204" pitchFamily="18" charset="0"/>
              </a:rPr>
              <a:t>Conclusion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1B0E-9E61-302A-E172-A8FF37D0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If you sometimes get </a:t>
            </a:r>
            <a:r>
              <a:rPr lang="en-US" i="1" dirty="0" err="1">
                <a:latin typeface="Cambria" panose="02040503050406030204" pitchFamily="18" charset="0"/>
              </a:rPr>
              <a:t>waswasa</a:t>
            </a:r>
            <a:r>
              <a:rPr lang="en-US" dirty="0">
                <a:latin typeface="Cambria" panose="02040503050406030204" pitchFamily="18" charset="0"/>
              </a:rPr>
              <a:t>, recite </a:t>
            </a:r>
            <a:r>
              <a:rPr lang="en-US" i="1" dirty="0" err="1">
                <a:latin typeface="Cambria" panose="02040503050406030204" pitchFamily="18" charset="0"/>
              </a:rPr>
              <a:t>ta’awwuz</a:t>
            </a:r>
            <a:r>
              <a:rPr lang="en-US" dirty="0">
                <a:latin typeface="Cambria" panose="02040503050406030204" pitchFamily="18" charset="0"/>
              </a:rPr>
              <a:t> immediately</a:t>
            </a:r>
          </a:p>
          <a:p>
            <a:r>
              <a:rPr lang="en-US" dirty="0">
                <a:latin typeface="Cambria" panose="02040503050406030204" pitchFamily="18" charset="0"/>
              </a:rPr>
              <a:t>Also know that this </a:t>
            </a:r>
            <a:r>
              <a:rPr lang="en-US" i="1" dirty="0" err="1">
                <a:latin typeface="Cambria" panose="02040503050406030204" pitchFamily="18" charset="0"/>
              </a:rPr>
              <a:t>waswasa</a:t>
            </a:r>
            <a:r>
              <a:rPr lang="en-US" dirty="0">
                <a:latin typeface="Cambria" panose="02040503050406030204" pitchFamily="18" charset="0"/>
              </a:rPr>
              <a:t> is not necessarily a bad thing; it means Shaytan is working on you. And he would only do that if you had faith. </a:t>
            </a:r>
          </a:p>
          <a:p>
            <a:r>
              <a:rPr lang="en-US" dirty="0">
                <a:latin typeface="Cambria" panose="02040503050406030204" pitchFamily="18" charset="0"/>
              </a:rPr>
              <a:t>You cannot fight Shaytan alone. Hence why we have </a:t>
            </a:r>
            <a:r>
              <a:rPr lang="en-US" i="1" dirty="0" err="1">
                <a:latin typeface="Cambria" panose="02040503050406030204" pitchFamily="18" charset="0"/>
              </a:rPr>
              <a:t>ta’awwuz</a:t>
            </a:r>
            <a:endParaRPr lang="en-US" i="1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Sinning is not the sin in Islam. We all make sins. The sin is to sin and think nothing of it.  </a:t>
            </a:r>
          </a:p>
        </p:txBody>
      </p:sp>
      <p:pic>
        <p:nvPicPr>
          <p:cNvPr id="5" name="Picture 4" descr="A large group of people around a tower&#10;&#10;AI-generated content may be incorrect.">
            <a:extLst>
              <a:ext uri="{FF2B5EF4-FFF2-40B4-BE49-F238E27FC236}">
                <a16:creationId xmlns:a16="http://schemas.microsoft.com/office/drawing/2014/main" id="{280FEAF8-AED7-C51F-73D4-F2A73E05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01" r="5112" b="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1F7-96EB-C7C1-A5E1-418C09C9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5802-E498-AA47-B7B8-10A648D6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50426" cy="482839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Councilor Surgery – Fri 25</a:t>
            </a:r>
            <a:r>
              <a:rPr lang="en-US" sz="3200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July – after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Jumu’a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inshallah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Salah times stay the same this week; please bring your children for prayers in the holidays.</a:t>
            </a:r>
          </a:p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Please donate sincerely and generously to Allah’s cause (£1976 last week). </a:t>
            </a:r>
          </a:p>
          <a:p>
            <a:r>
              <a:rPr lang="en-US" sz="3200" i="1" dirty="0">
                <a:latin typeface="Cambria" panose="02040503050406030204" pitchFamily="18" charset="0"/>
              </a:rPr>
              <a:t>Dua-e-</a:t>
            </a:r>
            <a:r>
              <a:rPr lang="en-US" sz="3200" i="1" dirty="0" err="1">
                <a:latin typeface="Cambria" panose="02040503050406030204" pitchFamily="18" charset="0"/>
              </a:rPr>
              <a:t>Sihhat</a:t>
            </a:r>
            <a:r>
              <a:rPr lang="en-US" sz="3200" dirty="0">
                <a:latin typeface="Cambria" panose="02040503050406030204" pitchFamily="18" charset="0"/>
              </a:rPr>
              <a:t> for </a:t>
            </a:r>
            <a:r>
              <a:rPr lang="en-US" sz="3200" dirty="0" err="1">
                <a:latin typeface="Cambria" panose="02040503050406030204" pitchFamily="18" charset="0"/>
              </a:rPr>
              <a:t>Mrs</a:t>
            </a:r>
            <a:r>
              <a:rPr lang="en-US" sz="3200" dirty="0">
                <a:latin typeface="Cambria" panose="02040503050406030204" pitchFamily="18" charset="0"/>
              </a:rPr>
              <a:t> Mahmood </a:t>
            </a:r>
            <a:r>
              <a:rPr lang="en-US" sz="3200" dirty="0" err="1">
                <a:latin typeface="Cambria" panose="02040503050406030204" pitchFamily="18" charset="0"/>
              </a:rPr>
              <a:t>Ayhat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</a:p>
          <a:p>
            <a:r>
              <a:rPr lang="en-US" sz="32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Dua-e-</a:t>
            </a:r>
            <a:r>
              <a:rPr lang="en-US" sz="32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Maghfirat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for wife of Raja Ghazi Muhammad Razzaq (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ra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5" name="Picture 4" descr="A large room with a chandelier and stained glass windows&#10;&#10;AI-generated content may be incorrect.">
            <a:extLst>
              <a:ext uri="{FF2B5EF4-FFF2-40B4-BE49-F238E27FC236}">
                <a16:creationId xmlns:a16="http://schemas.microsoft.com/office/drawing/2014/main" id="{8E69976B-7F32-6746-3544-DC2CAF44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09" y="1532316"/>
            <a:ext cx="3360254" cy="44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432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Bell MT</vt:lpstr>
      <vt:lpstr>Cambria</vt:lpstr>
      <vt:lpstr>Office Theme</vt:lpstr>
      <vt:lpstr>Guilt as a part of faith</vt:lpstr>
      <vt:lpstr>Friday – the day of salawāt</vt:lpstr>
      <vt:lpstr>Shaytan’s mission</vt:lpstr>
      <vt:lpstr>Point 1; Shaytan only troubles the guided</vt:lpstr>
      <vt:lpstr>Point 2; If Shaytan is troubling us, then it means he sees faith in us</vt:lpstr>
      <vt:lpstr>PowerPoint Presentation</vt:lpstr>
      <vt:lpstr>PowerPoint Presentation</vt:lpstr>
      <vt:lpstr>Conclusion </vt:lpstr>
      <vt:lpstr>Announcements </vt:lpstr>
      <vt:lpstr>Announcements </vt:lpstr>
      <vt:lpstr>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ather hussain</dc:creator>
  <cp:lastModifiedBy>ather hussain</cp:lastModifiedBy>
  <cp:revision>22</cp:revision>
  <dcterms:created xsi:type="dcterms:W3CDTF">2025-06-19T17:02:33Z</dcterms:created>
  <dcterms:modified xsi:type="dcterms:W3CDTF">2025-07-18T14:54:21Z</dcterms:modified>
</cp:coreProperties>
</file>