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4"/>
    <p:restoredTop sz="94704"/>
  </p:normalViewPr>
  <p:slideViewPr>
    <p:cSldViewPr snapToGrid="0">
      <p:cViewPr varScale="1">
        <p:scale>
          <a:sx n="91" d="100"/>
          <a:sy n="91" d="100"/>
        </p:scale>
        <p:origin x="1280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AADE0-1F96-97AA-0A2E-1F174C7CDB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F91561-90F7-6FD6-EA00-92C1706B67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2CFC10-33FF-BA11-B5E8-268F6B3F6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CDF4F-6839-D94D-B088-489EEBC9FE5C}" type="datetimeFigureOut">
              <a:rPr lang="en-US" smtClean="0"/>
              <a:t>6/20/25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445303-301A-CAA3-2FCC-B9CE7B914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E2307F-EEE4-4F70-84C9-028257739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E5A1-4035-E242-B1D5-7ACFEEA85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13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37A57-DFC7-E72D-CB6D-154C183D8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E4B932-A774-2477-0925-BD1270570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6F5D3-C47D-E1C8-7427-5227679C7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CDF4F-6839-D94D-B088-489EEBC9FE5C}" type="datetimeFigureOut">
              <a:rPr lang="en-US" smtClean="0"/>
              <a:t>6/20/25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3D33F-ED40-8B32-DAE0-9A8BFD2E7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7BCB41-3505-1270-707F-70678C8AC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E5A1-4035-E242-B1D5-7ACFEEA85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305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7E3C072-4700-DDEB-8940-A6F6AABFC1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3F4C12-95B4-4C7D-CFE4-790194E1EC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47925E-172F-791A-E0BB-BEC1521E3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CDF4F-6839-D94D-B088-489EEBC9FE5C}" type="datetimeFigureOut">
              <a:rPr lang="en-US" smtClean="0"/>
              <a:t>6/20/25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6E465A-FFA5-7AD2-FDF8-1A8724EFD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AD9735-7BE5-9AA8-E95E-B29183B67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E5A1-4035-E242-B1D5-7ACFEEA85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048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390D6-E035-1B9D-B2C2-2ECFF4497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405EAB-2467-3909-DCD6-F11665FDB8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BA679E-AEEB-471E-83FE-49A7C3DD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CDF4F-6839-D94D-B088-489EEBC9FE5C}" type="datetimeFigureOut">
              <a:rPr lang="en-US" smtClean="0"/>
              <a:t>6/20/25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0443D-D41A-5A90-938C-D2A85B1D0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E2A33E-E395-ECFB-E022-3655CA281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E5A1-4035-E242-B1D5-7ACFEEA85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991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7FDFA-0E89-9BBB-2E9E-C30100013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FF9DC7-5C8A-2889-5FAE-29784B5B08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0C89F5-135C-675E-9C5F-2A63258DA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CDF4F-6839-D94D-B088-489EEBC9FE5C}" type="datetimeFigureOut">
              <a:rPr lang="en-US" smtClean="0"/>
              <a:t>6/20/25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2C87DA-9CAE-9131-ADE7-623B7DC62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B9E656-3C0D-8AE4-35ED-910D1F97F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E5A1-4035-E242-B1D5-7ACFEEA85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693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4E711-2BE2-D436-6063-B0B28AA93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F8D4EE-E081-DA62-8CAD-6BCA01E187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20A143-1F46-31E2-A5E2-4A9169A15C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D886D3-E958-64A3-E37D-C7DD7E8D6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CDF4F-6839-D94D-B088-489EEBC9FE5C}" type="datetimeFigureOut">
              <a:rPr lang="en-US" smtClean="0"/>
              <a:t>6/20/25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3E6E92-45EC-EBC6-B49F-6AC4673A1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944D1B-5E73-976F-1CC6-881EAD0D9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E5A1-4035-E242-B1D5-7ACFEEA85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87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93089-06AD-C126-8F3B-FEA92A30A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534583-70A1-B7BD-0553-F3A91C1D85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C16914-2BA9-738F-D93C-AEC4BE5B92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5C695D-61FF-D81F-D83F-0271D6095D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9D0F7D-50A6-CF79-6940-E8DA56C5A0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D69DFAF-9E7D-16B5-1658-14C867665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CDF4F-6839-D94D-B088-489EEBC9FE5C}" type="datetimeFigureOut">
              <a:rPr lang="en-US" smtClean="0"/>
              <a:t>6/20/25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261E76-388B-8DA5-08F7-7942F1A6F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695971-8989-0395-450E-BBD6222FB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E5A1-4035-E242-B1D5-7ACFEEA85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333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9D5A30-A8C4-7FE7-7EEC-50E005F49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A2F1F3-A616-F07D-0410-E9C725355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CDF4F-6839-D94D-B088-489EEBC9FE5C}" type="datetimeFigureOut">
              <a:rPr lang="en-US" smtClean="0"/>
              <a:t>6/20/25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515921-D5BB-9B2D-DD0C-687EAE0DE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4562DA-8C61-D6CD-2541-A17E4C100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E5A1-4035-E242-B1D5-7ACFEEA85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665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945E51-8423-5C0B-C121-FFEB203C8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CDF4F-6839-D94D-B088-489EEBC9FE5C}" type="datetimeFigureOut">
              <a:rPr lang="en-US" smtClean="0"/>
              <a:t>6/20/25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93F38F-6D37-55B8-909D-2CA956249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6DCF44-B761-1441-6160-7177F7441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E5A1-4035-E242-B1D5-7ACFEEA85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332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0E471-00C7-5F46-495B-6376C0E68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E7089D-5452-D9C4-33FF-74CF655217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A588E2-8DC7-B491-7A49-5CF8BFD544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F977C1-7BEF-E80B-1F8F-F8941AE0C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CDF4F-6839-D94D-B088-489EEBC9FE5C}" type="datetimeFigureOut">
              <a:rPr lang="en-US" smtClean="0"/>
              <a:t>6/20/25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9DD73D-A644-A026-8C77-671E51CAD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5B9E11-CC24-E619-49FF-1708B98B1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E5A1-4035-E242-B1D5-7ACFEEA85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826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B24D9-055A-9C72-0E43-012F97D6A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253BEE-DA3D-5E2A-7696-4102DEB202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006994-07AA-2EE0-517C-07CCC2BE96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C6BDD1-56F8-BD0C-A57A-C08E5334A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CDF4F-6839-D94D-B088-489EEBC9FE5C}" type="datetimeFigureOut">
              <a:rPr lang="en-US" smtClean="0"/>
              <a:t>6/20/25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3E5236-E9DC-D0D9-548E-8D29CDC11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E2FEA5-1200-2E2F-18B1-FE6C01C7B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E5A1-4035-E242-B1D5-7ACFEEA85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5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22F8E0-4882-9B0C-8FA5-7194A27EE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AF405E-E781-4B1A-8E4C-E36E2B76BA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46A4AA-E1E7-B53C-C4D4-A43EE83A35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2CDF4F-6839-D94D-B088-489EEBC9FE5C}" type="datetimeFigureOut">
              <a:rPr lang="en-US" smtClean="0"/>
              <a:t>6/20/25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883391-7671-2263-B362-0FED084F6E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46D290-7437-1CE5-4957-EDD7A5D69A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C9E5A1-4035-E242-B1D5-7ACFEEA85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700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380AC-7333-A6BB-A863-C0C8B307A2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3AC3AB-7165-1F89-CD73-CD7BC26AFC3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1495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571F7-96EB-C7C1-A5E1-418C09C91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mbria" panose="02040503050406030204" pitchFamily="18" charset="0"/>
              </a:rPr>
              <a:t>Announcements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465802-E498-AA47-B7B8-10A648D661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1161542" cy="4828393"/>
          </a:xfrm>
        </p:spPr>
        <p:txBody>
          <a:bodyPr>
            <a:normAutofit lnSpcReduction="10000"/>
          </a:bodyPr>
          <a:lstStyle/>
          <a:p>
            <a:r>
              <a:rPr lang="en-US" sz="3200" dirty="0">
                <a:latin typeface="Cambria" panose="02040503050406030204" pitchFamily="18" charset="0"/>
              </a:rPr>
              <a:t>£300 raised by the madrassa children via the cake sale (12</a:t>
            </a:r>
            <a:r>
              <a:rPr lang="en-US" sz="3200" baseline="30000" dirty="0">
                <a:latin typeface="Cambria" panose="02040503050406030204" pitchFamily="18" charset="0"/>
              </a:rPr>
              <a:t>th</a:t>
            </a:r>
            <a:r>
              <a:rPr lang="en-US" sz="3200" dirty="0">
                <a:latin typeface="Cambria" panose="02040503050406030204" pitchFamily="18" charset="0"/>
              </a:rPr>
              <a:t> June)!</a:t>
            </a:r>
          </a:p>
          <a:p>
            <a:r>
              <a:rPr lang="en-US" sz="3200" dirty="0">
                <a:latin typeface="Cambria" panose="02040503050406030204" pitchFamily="18" charset="0"/>
              </a:rPr>
              <a:t>Thursday 26</a:t>
            </a:r>
            <a:r>
              <a:rPr lang="en-US" sz="3200" baseline="30000" dirty="0">
                <a:latin typeface="Cambria" panose="02040503050406030204" pitchFamily="18" charset="0"/>
              </a:rPr>
              <a:t>th</a:t>
            </a:r>
            <a:r>
              <a:rPr lang="en-US" sz="3200" dirty="0">
                <a:latin typeface="Cambria" panose="02040503050406030204" pitchFamily="18" charset="0"/>
              </a:rPr>
              <a:t> June – Area between the mosque and St James Church will be cleaned by members of the Council and public. Please participate. </a:t>
            </a:r>
          </a:p>
          <a:p>
            <a:r>
              <a:rPr lang="en-US" sz="3200" dirty="0">
                <a:latin typeface="Cambria" panose="02040503050406030204" pitchFamily="18" charset="0"/>
              </a:rPr>
              <a:t>Muharram </a:t>
            </a:r>
            <a:r>
              <a:rPr lang="en-US" sz="3200" dirty="0" err="1">
                <a:latin typeface="Cambria" panose="02040503050406030204" pitchFamily="18" charset="0"/>
              </a:rPr>
              <a:t>programme</a:t>
            </a:r>
            <a:r>
              <a:rPr lang="en-US" sz="3200" dirty="0">
                <a:latin typeface="Cambria" panose="02040503050406030204" pitchFamily="18" charset="0"/>
              </a:rPr>
              <a:t> to be announced soon Inshallah </a:t>
            </a:r>
          </a:p>
          <a:p>
            <a:r>
              <a:rPr lang="en-US" sz="3200" dirty="0">
                <a:latin typeface="Cambria" panose="02040503050406030204" pitchFamily="18" charset="0"/>
              </a:rPr>
              <a:t>Please continue to take benefit of the services provided by the masjid. </a:t>
            </a:r>
          </a:p>
          <a:p>
            <a:r>
              <a:rPr lang="en-US" sz="3200" dirty="0">
                <a:latin typeface="Cambria" panose="02040503050406030204" pitchFamily="18" charset="0"/>
              </a:rPr>
              <a:t>Please donate sincerely and generously to Allah’s cause (£2645 last week). </a:t>
            </a:r>
          </a:p>
        </p:txBody>
      </p:sp>
    </p:spTree>
    <p:extLst>
      <p:ext uri="{BB962C8B-B14F-4D97-AF65-F5344CB8AC3E}">
        <p14:creationId xmlns:p14="http://schemas.microsoft.com/office/powerpoint/2010/main" val="3271096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C20CE451-818C-E63D-258B-234B6C543D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0A16D4-CA8D-48DD-72CF-0CE483B2B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718" y="544419"/>
            <a:ext cx="6892657" cy="2233246"/>
          </a:xfrm>
        </p:spPr>
        <p:txBody>
          <a:bodyPr anchor="b">
            <a:noAutofit/>
          </a:bodyPr>
          <a:lstStyle/>
          <a:p>
            <a:r>
              <a:rPr lang="en-US" sz="5500" dirty="0">
                <a:latin typeface="Cambria" panose="02040503050406030204" pitchFamily="18" charset="0"/>
              </a:rPr>
              <a:t>The concept of sacrifice (</a:t>
            </a:r>
            <a:r>
              <a:rPr lang="en-US" sz="5500" i="1" dirty="0">
                <a:latin typeface="Cambria" panose="02040503050406030204" pitchFamily="18" charset="0"/>
              </a:rPr>
              <a:t>Qurbani</a:t>
            </a:r>
            <a:r>
              <a:rPr lang="en-US" sz="5500" dirty="0">
                <a:latin typeface="Cambria" panose="02040503050406030204" pitchFamily="18" charset="0"/>
              </a:rPr>
              <a:t>) in Islam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CC3E01-B55F-153E-EAB9-8DFF4D4FC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0313" y="5112991"/>
            <a:ext cx="4768948" cy="1581911"/>
          </a:xfrm>
        </p:spPr>
        <p:txBody>
          <a:bodyPr>
            <a:normAutofit/>
          </a:bodyPr>
          <a:lstStyle/>
          <a:p>
            <a:r>
              <a:rPr lang="en-US" sz="2200" dirty="0">
                <a:latin typeface="Cambria" panose="02040503050406030204" pitchFamily="18" charset="0"/>
              </a:rPr>
              <a:t>Jumu'ah Salah English Speech </a:t>
            </a:r>
          </a:p>
          <a:p>
            <a:r>
              <a:rPr lang="en-US" sz="2200" dirty="0">
                <a:latin typeface="Cambria" panose="02040503050406030204" pitchFamily="18" charset="0"/>
              </a:rPr>
              <a:t>115pm-155pm </a:t>
            </a:r>
          </a:p>
          <a:p>
            <a:r>
              <a:rPr lang="en-US" sz="2200" dirty="0">
                <a:latin typeface="Cambria" panose="02040503050406030204" pitchFamily="18" charset="0"/>
              </a:rPr>
              <a:t>Ashton Central Mosque OL69JA</a:t>
            </a:r>
          </a:p>
          <a:p>
            <a:endParaRPr lang="en-US"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0996FF3-0911-5007-B009-0230334CF4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0094" y="379828"/>
            <a:ext cx="4403188" cy="6168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8430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8A94871E-96FC-4ADE-815B-41A636E34F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E7668C-D0F6-F882-AF2E-58DF313C9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0040"/>
            <a:ext cx="6692827" cy="389266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kern="1200" dirty="0">
                <a:solidFill>
                  <a:schemeClr val="tx1"/>
                </a:solidFill>
                <a:latin typeface="Cambria" panose="02040503050406030204" pitchFamily="18" charset="0"/>
              </a:rPr>
              <a:t>Friday – the day of </a:t>
            </a:r>
            <a:r>
              <a:rPr lang="en-US" sz="6600" kern="1200" dirty="0" err="1">
                <a:solidFill>
                  <a:schemeClr val="tx1"/>
                </a:solidFill>
                <a:latin typeface="Cambria" panose="02040503050406030204" pitchFamily="18" charset="0"/>
              </a:rPr>
              <a:t>salawāt</a:t>
            </a:r>
            <a:endParaRPr lang="en-US" sz="6600" kern="12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17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4562" y="440926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close-up of a building&#10;&#10;AI-generated content may be incorrect.">
            <a:extLst>
              <a:ext uri="{FF2B5EF4-FFF2-40B4-BE49-F238E27FC236}">
                <a16:creationId xmlns:a16="http://schemas.microsoft.com/office/drawing/2014/main" id="{AECA2458-E4EA-799D-E27F-3143E5911E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5191" y="320040"/>
            <a:ext cx="3200073" cy="5981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944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F3FE6-9E89-BF82-48DA-DE48A2B1E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mbria" panose="02040503050406030204" pitchFamily="18" charset="0"/>
              </a:rPr>
              <a:t>The end of 1446 AH…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AB3FF5-E422-2EE2-C8D7-35E3BE04F4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603375"/>
          </a:xfrm>
        </p:spPr>
        <p:txBody>
          <a:bodyPr/>
          <a:lstStyle/>
          <a:p>
            <a:r>
              <a:rPr lang="en-US" dirty="0" err="1">
                <a:latin typeface="Cambria" panose="02040503050406030204" pitchFamily="18" charset="0"/>
              </a:rPr>
              <a:t>Dhu’l</a:t>
            </a:r>
            <a:r>
              <a:rPr lang="en-US" dirty="0">
                <a:latin typeface="Cambria" panose="02040503050406030204" pitchFamily="18" charset="0"/>
              </a:rPr>
              <a:t> Hajj marks the end of the Islamic year, and Muharram marks the start of the new year. </a:t>
            </a:r>
          </a:p>
          <a:p>
            <a:r>
              <a:rPr lang="en-US" dirty="0">
                <a:latin typeface="Cambria" panose="02040503050406030204" pitchFamily="18" charset="0"/>
              </a:rPr>
              <a:t>During this period, two figures are often  mentioned…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5529AAC-A540-2251-F179-21D485E90500}"/>
              </a:ext>
            </a:extLst>
          </p:cNvPr>
          <p:cNvSpPr/>
          <p:nvPr/>
        </p:nvSpPr>
        <p:spPr>
          <a:xfrm>
            <a:off x="1167617" y="3428999"/>
            <a:ext cx="5050303" cy="125554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800" dirty="0" err="1">
                <a:latin typeface="Cambria" panose="02040503050406030204" pitchFamily="18" charset="0"/>
              </a:rPr>
              <a:t>Sayyiduna</a:t>
            </a:r>
            <a:r>
              <a:rPr lang="en-US" sz="3800" dirty="0">
                <a:latin typeface="Cambria" panose="02040503050406030204" pitchFamily="18" charset="0"/>
              </a:rPr>
              <a:t> Ibrahim (as)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0E6C4C9-69EE-80D2-9F49-DB9A9DA5F72E}"/>
              </a:ext>
            </a:extLst>
          </p:cNvPr>
          <p:cNvSpPr/>
          <p:nvPr/>
        </p:nvSpPr>
        <p:spPr>
          <a:xfrm>
            <a:off x="6382044" y="3428999"/>
            <a:ext cx="4642339" cy="12555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800" dirty="0">
                <a:latin typeface="Cambria" panose="02040503050406030204" pitchFamily="18" charset="0"/>
              </a:rPr>
              <a:t>Imam al-Husayn (</a:t>
            </a:r>
            <a:r>
              <a:rPr lang="en-US" sz="3800" dirty="0" err="1">
                <a:latin typeface="Cambria" panose="02040503050406030204" pitchFamily="18" charset="0"/>
              </a:rPr>
              <a:t>ra</a:t>
            </a:r>
            <a:r>
              <a:rPr lang="en-US" sz="3800" dirty="0">
                <a:latin typeface="Cambria" panose="02040503050406030204" pitchFamily="18" charset="0"/>
              </a:rPr>
              <a:t>)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24E35E6-ADB3-129E-7342-ED4B019BC664}"/>
              </a:ext>
            </a:extLst>
          </p:cNvPr>
          <p:cNvSpPr txBox="1">
            <a:spLocks/>
          </p:cNvSpPr>
          <p:nvPr/>
        </p:nvSpPr>
        <p:spPr>
          <a:xfrm>
            <a:off x="881573" y="5058849"/>
            <a:ext cx="10515600" cy="1603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FF0000"/>
                </a:solidFill>
                <a:latin typeface="Cambria" panose="02040503050406030204" pitchFamily="18" charset="0"/>
              </a:rPr>
              <a:t>With both of them, the concept of sacrifice (qurbani) features strongly… </a:t>
            </a:r>
          </a:p>
        </p:txBody>
      </p:sp>
    </p:spTree>
    <p:extLst>
      <p:ext uri="{BB962C8B-B14F-4D97-AF65-F5344CB8AC3E}">
        <p14:creationId xmlns:p14="http://schemas.microsoft.com/office/powerpoint/2010/main" val="1314081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C3359-3675-8884-275A-91770BB48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mbria" panose="02040503050406030204" pitchFamily="18" charset="0"/>
              </a:rPr>
              <a:t>What is a sacrifice?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19068A-1967-3211-7778-5A4446B2B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Cambria" panose="02040503050406030204" pitchFamily="18" charset="0"/>
              </a:rPr>
              <a:t>“When you forsake something dear and valuable to you, knowing that you will soon get some even better.”</a:t>
            </a:r>
          </a:p>
          <a:p>
            <a:r>
              <a:rPr lang="en-US" dirty="0">
                <a:latin typeface="Cambria" panose="02040503050406030204" pitchFamily="18" charset="0"/>
              </a:rPr>
              <a:t>So parting company with something beloved to you is always involved in a sacrifice. Additionally, we learn that the person who makes a sacrifice has to make a “leap of faith”, a belief that he will get something better eventually. </a:t>
            </a:r>
          </a:p>
        </p:txBody>
      </p:sp>
    </p:spTree>
    <p:extLst>
      <p:ext uri="{BB962C8B-B14F-4D97-AF65-F5344CB8AC3E}">
        <p14:creationId xmlns:p14="http://schemas.microsoft.com/office/powerpoint/2010/main" val="2743810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F3381-5393-5B25-BE63-849205FDFD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0380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latin typeface="Cambria" panose="02040503050406030204" pitchFamily="18" charset="0"/>
              </a:rPr>
              <a:t>The sacrifices of the blessed ones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FA7CC7A-4B3D-0133-AADC-772BA162FDA7}"/>
              </a:ext>
            </a:extLst>
          </p:cNvPr>
          <p:cNvSpPr/>
          <p:nvPr/>
        </p:nvSpPr>
        <p:spPr>
          <a:xfrm>
            <a:off x="309487" y="4222873"/>
            <a:ext cx="11676185" cy="117912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latin typeface="Cambria" panose="02040503050406030204" pitchFamily="18" charset="0"/>
              </a:rPr>
              <a:t>Imam al-Husayn (</a:t>
            </a:r>
            <a:r>
              <a:rPr lang="en-US" sz="2600" b="1" dirty="0" err="1">
                <a:latin typeface="Cambria" panose="02040503050406030204" pitchFamily="18" charset="0"/>
              </a:rPr>
              <a:t>ra</a:t>
            </a:r>
            <a:r>
              <a:rPr lang="en-US" sz="2600" b="1" dirty="0">
                <a:latin typeface="Cambria" panose="02040503050406030204" pitchFamily="18" charset="0"/>
              </a:rPr>
              <a:t>) sacrificed his life, knowing that this would lead to something better; the preservation of the Muslim Ummah.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B176036-5952-2113-0658-4A0D46B541BD}"/>
              </a:ext>
            </a:extLst>
          </p:cNvPr>
          <p:cNvSpPr/>
          <p:nvPr/>
        </p:nvSpPr>
        <p:spPr>
          <a:xfrm>
            <a:off x="309488" y="2893478"/>
            <a:ext cx="11676185" cy="117912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>
                <a:latin typeface="Cambria" panose="02040503050406030204" pitchFamily="18" charset="0"/>
              </a:rPr>
              <a:t>Sayyiduna</a:t>
            </a:r>
            <a:r>
              <a:rPr lang="en-US" sz="2600" b="1" dirty="0">
                <a:latin typeface="Cambria" panose="02040503050406030204" pitchFamily="18" charset="0"/>
              </a:rPr>
              <a:t> Muhammad (as) left his beloved home city of Makka, knowing Allah had something better waiting for him; the utopia of al-Madina.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B758068-F804-A55D-7B9D-0AA73F31C454}"/>
              </a:ext>
            </a:extLst>
          </p:cNvPr>
          <p:cNvSpPr/>
          <p:nvPr/>
        </p:nvSpPr>
        <p:spPr>
          <a:xfrm>
            <a:off x="309487" y="1625150"/>
            <a:ext cx="11676185" cy="117912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>
                <a:latin typeface="Cambria" panose="02040503050406030204" pitchFamily="18" charset="0"/>
              </a:rPr>
              <a:t>Sayyiduna</a:t>
            </a:r>
            <a:r>
              <a:rPr lang="en-US" sz="2600" b="1" dirty="0">
                <a:latin typeface="Cambria" panose="02040503050406030204" pitchFamily="18" charset="0"/>
              </a:rPr>
              <a:t> Ibrahim (as) was willing to sacrifice his son, knowing he would get something better; the pleasure of Allah  </a:t>
            </a:r>
          </a:p>
        </p:txBody>
      </p:sp>
    </p:spTree>
    <p:extLst>
      <p:ext uri="{BB962C8B-B14F-4D97-AF65-F5344CB8AC3E}">
        <p14:creationId xmlns:p14="http://schemas.microsoft.com/office/powerpoint/2010/main" val="3280178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BBCD7-9743-56EA-56E5-F93A89CCF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mbria" panose="02040503050406030204" pitchFamily="18" charset="0"/>
              </a:rPr>
              <a:t>Sacrifices today…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0878F1-BAA9-37A3-A96C-43B77AFB6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325563"/>
          </a:xfrm>
        </p:spPr>
        <p:txBody>
          <a:bodyPr/>
          <a:lstStyle/>
          <a:p>
            <a:r>
              <a:rPr lang="en-US" dirty="0">
                <a:latin typeface="Cambria" panose="02040503050406030204" pitchFamily="18" charset="0"/>
              </a:rPr>
              <a:t>There are no shortages of people making ‘sacrifices’ today. But are they real ones or beneficial ones? Does the subject end up with something better?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47CDA76-3A44-9024-5C41-662AFB347D55}"/>
              </a:ext>
            </a:extLst>
          </p:cNvPr>
          <p:cNvSpPr/>
          <p:nvPr/>
        </p:nvSpPr>
        <p:spPr>
          <a:xfrm>
            <a:off x="3854548" y="3319975"/>
            <a:ext cx="4811150" cy="78779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People sacrifice their time, money and health for: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5025C93-BDC7-6EA8-A6AE-7B3ABBDB9B49}"/>
              </a:ext>
            </a:extLst>
          </p:cNvPr>
          <p:cNvSpPr/>
          <p:nvPr/>
        </p:nvSpPr>
        <p:spPr>
          <a:xfrm>
            <a:off x="464234" y="4797084"/>
            <a:ext cx="3108960" cy="6189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Social Media Use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71005BE-F6E7-5C7C-DEDB-D1A3C80091C6}"/>
              </a:ext>
            </a:extLst>
          </p:cNvPr>
          <p:cNvSpPr/>
          <p:nvPr/>
        </p:nvSpPr>
        <p:spPr>
          <a:xfrm>
            <a:off x="4428979" y="4797085"/>
            <a:ext cx="3108960" cy="6189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Employment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F38CAC4-AEB5-91C3-1D34-BAB2251292C6}"/>
              </a:ext>
            </a:extLst>
          </p:cNvPr>
          <p:cNvSpPr/>
          <p:nvPr/>
        </p:nvSpPr>
        <p:spPr>
          <a:xfrm>
            <a:off x="8618806" y="4797084"/>
            <a:ext cx="3108960" cy="6189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Video games and hobbies </a:t>
            </a:r>
          </a:p>
        </p:txBody>
      </p:sp>
      <p:sp>
        <p:nvSpPr>
          <p:cNvPr id="8" name="Down Arrow 7">
            <a:extLst>
              <a:ext uri="{FF2B5EF4-FFF2-40B4-BE49-F238E27FC236}">
                <a16:creationId xmlns:a16="http://schemas.microsoft.com/office/drawing/2014/main" id="{E6B6FA0B-7E26-4D61-621F-F4368C9E5565}"/>
              </a:ext>
            </a:extLst>
          </p:cNvPr>
          <p:cNvSpPr/>
          <p:nvPr/>
        </p:nvSpPr>
        <p:spPr>
          <a:xfrm>
            <a:off x="5725551" y="4248443"/>
            <a:ext cx="534572" cy="407963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CAF89CB-2720-F604-0597-F443588AAB97}"/>
              </a:ext>
            </a:extLst>
          </p:cNvPr>
          <p:cNvSpPr/>
          <p:nvPr/>
        </p:nvSpPr>
        <p:spPr>
          <a:xfrm>
            <a:off x="4438357" y="5873897"/>
            <a:ext cx="3108960" cy="6189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Digital friends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48E963-6BF4-6F0E-2F27-1535C7ACB377}"/>
              </a:ext>
            </a:extLst>
          </p:cNvPr>
          <p:cNvSpPr/>
          <p:nvPr/>
        </p:nvSpPr>
        <p:spPr>
          <a:xfrm>
            <a:off x="8618806" y="5873897"/>
            <a:ext cx="3108960" cy="6189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Patriotism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53BC739-ECD6-6101-13A4-EE009A3B51F3}"/>
              </a:ext>
            </a:extLst>
          </p:cNvPr>
          <p:cNvSpPr/>
          <p:nvPr/>
        </p:nvSpPr>
        <p:spPr>
          <a:xfrm>
            <a:off x="464234" y="5873897"/>
            <a:ext cx="3108960" cy="6189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Political causes </a:t>
            </a:r>
          </a:p>
        </p:txBody>
      </p:sp>
    </p:spTree>
    <p:extLst>
      <p:ext uri="{BB962C8B-B14F-4D97-AF65-F5344CB8AC3E}">
        <p14:creationId xmlns:p14="http://schemas.microsoft.com/office/powerpoint/2010/main" val="712246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AE3EC8-BE47-0576-E161-7073FDD418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866D3-2782-1E37-C7F2-1A2738468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mbria" panose="02040503050406030204" pitchFamily="18" charset="0"/>
              </a:rPr>
              <a:t>Islam and sacrifices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C0B2CB-A16B-934E-1E66-808825F813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325563"/>
          </a:xfrm>
        </p:spPr>
        <p:txBody>
          <a:bodyPr/>
          <a:lstStyle/>
          <a:p>
            <a:r>
              <a:rPr lang="en-US" dirty="0">
                <a:latin typeface="Cambria" panose="02040503050406030204" pitchFamily="18" charset="0"/>
              </a:rPr>
              <a:t>When you make ANY sacrifice for Allah, you ALWAYS end up with better. You NEVER make a loss.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AFE39A-DF37-09ED-A2E1-F34B1D9A21B3}"/>
              </a:ext>
            </a:extLst>
          </p:cNvPr>
          <p:cNvSpPr/>
          <p:nvPr/>
        </p:nvSpPr>
        <p:spPr>
          <a:xfrm>
            <a:off x="450166" y="3045669"/>
            <a:ext cx="3108960" cy="6189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One good act = ten units of reward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EACFE57-EB2A-2428-9A0F-A1A5AABE8768}"/>
              </a:ext>
            </a:extLst>
          </p:cNvPr>
          <p:cNvSpPr/>
          <p:nvPr/>
        </p:nvSpPr>
        <p:spPr>
          <a:xfrm>
            <a:off x="4347503" y="3052715"/>
            <a:ext cx="3108960" cy="6189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Reading books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F3961A4-DF3F-9746-0E2B-1D1E90D3565E}"/>
              </a:ext>
            </a:extLst>
          </p:cNvPr>
          <p:cNvSpPr/>
          <p:nvPr/>
        </p:nvSpPr>
        <p:spPr>
          <a:xfrm>
            <a:off x="450166" y="4061743"/>
            <a:ext cx="3108960" cy="6189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Mosque attendance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881AA9D-8B8E-5AB8-819B-85E77844E2AD}"/>
              </a:ext>
            </a:extLst>
          </p:cNvPr>
          <p:cNvSpPr/>
          <p:nvPr/>
        </p:nvSpPr>
        <p:spPr>
          <a:xfrm>
            <a:off x="8435926" y="3041960"/>
            <a:ext cx="3108960" cy="6189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Seeking </a:t>
            </a:r>
            <a:r>
              <a:rPr lang="en-US" b="1" dirty="0" err="1">
                <a:solidFill>
                  <a:schemeClr val="tx1"/>
                </a:solidFill>
              </a:rPr>
              <a:t>ilm</a:t>
            </a:r>
            <a:r>
              <a:rPr lang="en-US" b="1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0E45DB4-D7D8-2E53-9CAC-B677920365E4}"/>
              </a:ext>
            </a:extLst>
          </p:cNvPr>
          <p:cNvSpPr/>
          <p:nvPr/>
        </p:nvSpPr>
        <p:spPr>
          <a:xfrm>
            <a:off x="8435926" y="4029812"/>
            <a:ext cx="3108960" cy="6189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Islamic </a:t>
            </a:r>
            <a:r>
              <a:rPr lang="en-US" b="1" dirty="0" err="1">
                <a:solidFill>
                  <a:schemeClr val="tx1"/>
                </a:solidFill>
              </a:rPr>
              <a:t>Mahafil</a:t>
            </a:r>
            <a:r>
              <a:rPr lang="en-US" b="1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578231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AC4E1-686A-67DE-5291-F2E651960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mbria" panose="02040503050406030204" pitchFamily="18" charset="0"/>
              </a:rPr>
              <a:t>Conclusion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B38E3C-7D40-1B2E-26C6-0F4EE1D7CE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896" y="1825625"/>
            <a:ext cx="7879248" cy="4667250"/>
          </a:xfrm>
        </p:spPr>
        <p:txBody>
          <a:bodyPr>
            <a:normAutofit fontScale="92500"/>
          </a:bodyPr>
          <a:lstStyle/>
          <a:p>
            <a:r>
              <a:rPr lang="en-US" sz="3200" dirty="0">
                <a:latin typeface="Cambria" panose="02040503050406030204" pitchFamily="18" charset="0"/>
              </a:rPr>
              <a:t>A sacrifice: “When you forsake something dear and valuable to you, knowing that you will soon get some even better.”</a:t>
            </a:r>
          </a:p>
          <a:p>
            <a:r>
              <a:rPr lang="en-US" sz="3200" dirty="0">
                <a:latin typeface="Cambria" panose="02040503050406030204" pitchFamily="18" charset="0"/>
              </a:rPr>
              <a:t>Time, money and health – be very careful where and how you sacrifice these three. </a:t>
            </a:r>
          </a:p>
          <a:p>
            <a:r>
              <a:rPr lang="en-US" sz="3200" dirty="0">
                <a:solidFill>
                  <a:srgbClr val="FF0000"/>
                </a:solidFill>
                <a:latin typeface="Cambria" panose="02040503050406030204" pitchFamily="18" charset="0"/>
              </a:rPr>
              <a:t>“The best return on investment is always Islam.” You never make a loss with giving time and energy to your religion. </a:t>
            </a:r>
          </a:p>
          <a:p>
            <a:r>
              <a:rPr lang="en-US" sz="3200" dirty="0">
                <a:latin typeface="Cambria" panose="02040503050406030204" pitchFamily="18" charset="0"/>
              </a:rPr>
              <a:t>What have we sacrificed for the sake of Allah and His Messenger (peace be upon him)? </a:t>
            </a:r>
          </a:p>
        </p:txBody>
      </p:sp>
      <p:pic>
        <p:nvPicPr>
          <p:cNvPr id="5" name="Picture 4" descr="Al-Masjid al-Nabawi with towers and a green dome&#10;&#10;AI-generated content may be incorrect.">
            <a:extLst>
              <a:ext uri="{FF2B5EF4-FFF2-40B4-BE49-F238E27FC236}">
                <a16:creationId xmlns:a16="http://schemas.microsoft.com/office/drawing/2014/main" id="{CB751A00-A729-2622-F108-FD88177893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41689" y="2177317"/>
            <a:ext cx="28575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75682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</TotalTime>
  <Words>492</Words>
  <Application>Microsoft Macintosh PowerPoint</Application>
  <PresentationFormat>Widescreen</PresentationFormat>
  <Paragraphs>45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Cambria</vt:lpstr>
      <vt:lpstr>Office Theme</vt:lpstr>
      <vt:lpstr>PowerPoint Presentation</vt:lpstr>
      <vt:lpstr>The concept of sacrifice (Qurbani) in Islam</vt:lpstr>
      <vt:lpstr>Friday – the day of salawāt</vt:lpstr>
      <vt:lpstr>The end of 1446 AH…</vt:lpstr>
      <vt:lpstr>What is a sacrifice? </vt:lpstr>
      <vt:lpstr>The sacrifices of the blessed ones</vt:lpstr>
      <vt:lpstr>Sacrifices today…</vt:lpstr>
      <vt:lpstr>Islam and sacrifices </vt:lpstr>
      <vt:lpstr>Conclusion </vt:lpstr>
      <vt:lpstr>Announcements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ather hussain</dc:creator>
  <cp:lastModifiedBy>ather hussain</cp:lastModifiedBy>
  <cp:revision>6</cp:revision>
  <dcterms:created xsi:type="dcterms:W3CDTF">2025-06-19T17:02:33Z</dcterms:created>
  <dcterms:modified xsi:type="dcterms:W3CDTF">2025-06-20T16:34:42Z</dcterms:modified>
</cp:coreProperties>
</file>