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83" r:id="rId14"/>
    <p:sldId id="284" r:id="rId15"/>
    <p:sldId id="29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 snapToObjects="1">
      <p:cViewPr varScale="1">
        <p:scale>
          <a:sx n="91" d="100"/>
          <a:sy n="91" d="100"/>
        </p:scale>
        <p:origin x="1040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414C4-6A05-5745-984F-CCD61318D206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3DCDA-65A4-0E44-9AB0-307C42CB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32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GB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GB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8/22/25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GB"/>
              <a:t>Click to edit Master text styles</a:t>
            </a:r>
          </a:p>
          <a:p>
            <a:pPr lvl="1" eaLnBrk="1" latinLnBrk="0" hangingPunct="1"/>
            <a:r>
              <a:rPr kumimoji="0" lang="en-GB"/>
              <a:t>Second level</a:t>
            </a:r>
          </a:p>
          <a:p>
            <a:pPr lvl="2" eaLnBrk="1" latinLnBrk="0" hangingPunct="1"/>
            <a:r>
              <a:rPr kumimoji="0" lang="en-GB"/>
              <a:t>Third level</a:t>
            </a:r>
          </a:p>
          <a:p>
            <a:pPr lvl="3" eaLnBrk="1" latinLnBrk="0" hangingPunct="1"/>
            <a:r>
              <a:rPr kumimoji="0" lang="en-GB"/>
              <a:t>Fourth level</a:t>
            </a:r>
          </a:p>
          <a:p>
            <a:pPr lvl="4" eaLnBrk="1" latinLnBrk="0" hangingPunct="1"/>
            <a:r>
              <a:rPr kumimoji="0"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,900+ Broken Pencil Stock Photos ...">
            <a:extLst>
              <a:ext uri="{FF2B5EF4-FFF2-40B4-BE49-F238E27FC236}">
                <a16:creationId xmlns:a16="http://schemas.microsoft.com/office/drawing/2014/main" id="{36C3A541-1BBD-6A64-053A-54F2279CA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90" y="227807"/>
            <a:ext cx="552502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7CD82E8-2AD9-84D9-314C-2FD4480A3DE4}"/>
              </a:ext>
            </a:extLst>
          </p:cNvPr>
          <p:cNvSpPr txBox="1">
            <a:spLocks/>
          </p:cNvSpPr>
          <p:nvPr/>
        </p:nvSpPr>
        <p:spPr>
          <a:xfrm>
            <a:off x="213702" y="5366462"/>
            <a:ext cx="7199972" cy="1160948"/>
          </a:xfrm>
          <a:prstGeom prst="rect">
            <a:avLst/>
          </a:prstGeom>
        </p:spPr>
        <p:txBody>
          <a:bodyPr vert="horz" lIns="118872" tIns="0" rIns="45720" bIns="0" rtlCol="0" anchor="t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>
                <a:solidFill>
                  <a:schemeClr val="bg1"/>
                </a:solidFill>
                <a:latin typeface="Cambria" panose="02040503050406030204" pitchFamily="18" charset="0"/>
              </a:rPr>
              <a:t>Jumu'ah Salah English Speech </a:t>
            </a:r>
          </a:p>
          <a:p>
            <a:r>
              <a:rPr lang="en-US" sz="1800">
                <a:solidFill>
                  <a:schemeClr val="bg1"/>
                </a:solidFill>
                <a:latin typeface="Cambria" panose="02040503050406030204" pitchFamily="18" charset="0"/>
              </a:rPr>
              <a:t>Hafiz Ather Hussain al-Azhari </a:t>
            </a:r>
          </a:p>
          <a:p>
            <a:r>
              <a:rPr lang="en-US" sz="1800">
                <a:solidFill>
                  <a:schemeClr val="bg1"/>
                </a:solidFill>
                <a:latin typeface="Cambria" panose="02040503050406030204" pitchFamily="18" charset="0"/>
              </a:rPr>
              <a:t>1:15pm-1:55pm </a:t>
            </a:r>
          </a:p>
          <a:p>
            <a:r>
              <a:rPr lang="en-US" sz="1800">
                <a:solidFill>
                  <a:schemeClr val="bg1"/>
                </a:solidFill>
                <a:latin typeface="Cambria" panose="02040503050406030204" pitchFamily="18" charset="0"/>
              </a:rPr>
              <a:t>Ashton Central Mosque OL69JA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85097E0E-B74C-233B-7A9D-2020E1CFD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66" y="5285995"/>
            <a:ext cx="2079332" cy="1467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35961-24A0-466F-25A0-9C4AADDFCEBA}"/>
              </a:ext>
            </a:extLst>
          </p:cNvPr>
          <p:cNvSpPr txBox="1"/>
          <p:nvPr/>
        </p:nvSpPr>
        <p:spPr>
          <a:xfrm>
            <a:off x="744534" y="4091600"/>
            <a:ext cx="7654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Lucida Bright" panose="02040602050505020304" pitchFamily="18" charset="77"/>
              </a:rPr>
              <a:t>Knowledge in crisis </a:t>
            </a:r>
          </a:p>
        </p:txBody>
      </p:sp>
    </p:spTree>
    <p:extLst>
      <p:ext uri="{BB962C8B-B14F-4D97-AF65-F5344CB8AC3E}">
        <p14:creationId xmlns:p14="http://schemas.microsoft.com/office/powerpoint/2010/main" val="182652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want knowledge to come to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705500" cy="4625609"/>
          </a:xfrm>
        </p:spPr>
        <p:txBody>
          <a:bodyPr/>
          <a:lstStyle/>
          <a:p>
            <a:r>
              <a:rPr lang="en-US" b="1" dirty="0"/>
              <a:t>‘The thirsty goes to the well, the well does not come to the thirsty.’ </a:t>
            </a:r>
          </a:p>
          <a:p>
            <a:endParaRPr lang="en-US" b="1" dirty="0"/>
          </a:p>
          <a:p>
            <a:r>
              <a:rPr lang="en-US" b="1" dirty="0"/>
              <a:t>Prophet Muhammad </a:t>
            </a:r>
            <a:r>
              <a:rPr lang="en-US" b="1" dirty="0" err="1"/>
              <a:t>ﷺ</a:t>
            </a:r>
            <a:r>
              <a:rPr lang="en-US" b="1" dirty="0"/>
              <a:t> said, ‘Whosoever </a:t>
            </a:r>
            <a:r>
              <a:rPr lang="en-US" b="1" dirty="0">
                <a:solidFill>
                  <a:srgbClr val="FF0000"/>
                </a:solidFill>
              </a:rPr>
              <a:t>leaves</a:t>
            </a:r>
            <a:r>
              <a:rPr lang="en-US" b="1" dirty="0"/>
              <a:t> for the sake of knowledge</a:t>
            </a:r>
            <a:r>
              <a:rPr lang="is-IS" b="1" dirty="0"/>
              <a:t>….</a:t>
            </a:r>
            <a:endParaRPr lang="en-US" b="1" dirty="0"/>
          </a:p>
        </p:txBody>
      </p:sp>
      <p:pic>
        <p:nvPicPr>
          <p:cNvPr id="4" name="Picture 3" descr="al-azh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28" y="2160907"/>
            <a:ext cx="3463500" cy="349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7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310554" cy="4625609"/>
          </a:xfrm>
        </p:spPr>
        <p:txBody>
          <a:bodyPr/>
          <a:lstStyle/>
          <a:p>
            <a:r>
              <a:rPr lang="en-US" b="1" dirty="0"/>
              <a:t>What is ‘</a:t>
            </a:r>
            <a:r>
              <a:rPr lang="en-US" b="1" dirty="0" err="1"/>
              <a:t>ilm</a:t>
            </a:r>
            <a:r>
              <a:rPr lang="en-US" b="1" dirty="0"/>
              <a:t>? Anything that brings you closer to Allah. </a:t>
            </a:r>
          </a:p>
          <a:p>
            <a:r>
              <a:rPr lang="en-US" b="1" dirty="0"/>
              <a:t>There can be such a thing as </a:t>
            </a:r>
            <a:r>
              <a:rPr lang="en-US" b="1" i="1" dirty="0"/>
              <a:t>too much </a:t>
            </a:r>
            <a:r>
              <a:rPr lang="en-US" b="1" dirty="0"/>
              <a:t>information. </a:t>
            </a:r>
          </a:p>
          <a:p>
            <a:r>
              <a:rPr lang="en-US" b="1" dirty="0"/>
              <a:t>How smart is the smart phone? </a:t>
            </a:r>
          </a:p>
        </p:txBody>
      </p:sp>
      <p:pic>
        <p:nvPicPr>
          <p:cNvPr id="5" name="Picture 4" descr="A stone arch with intricate carvings&#10;&#10;AI-generated content may be incorrect.">
            <a:extLst>
              <a:ext uri="{FF2B5EF4-FFF2-40B4-BE49-F238E27FC236}">
                <a16:creationId xmlns:a16="http://schemas.microsoft.com/office/drawing/2014/main" id="{FD6CE28D-FC2B-90AE-58C3-E2A25BE3B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82" y="1955409"/>
            <a:ext cx="2568318" cy="294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9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639523" cy="46256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Respect learning </a:t>
            </a:r>
          </a:p>
          <a:p>
            <a:r>
              <a:rPr lang="en-US" b="1" dirty="0">
                <a:solidFill>
                  <a:srgbClr val="FF0000"/>
                </a:solidFill>
              </a:rPr>
              <a:t>Act upon what you know</a:t>
            </a:r>
          </a:p>
          <a:p>
            <a:r>
              <a:rPr lang="en-US" b="1" dirty="0"/>
              <a:t>Learn from a teacher, not your phone </a:t>
            </a:r>
          </a:p>
          <a:p>
            <a:r>
              <a:rPr lang="en-US" b="1" dirty="0">
                <a:solidFill>
                  <a:srgbClr val="FF0000"/>
                </a:solidFill>
              </a:rPr>
              <a:t>Go to knowledge </a:t>
            </a:r>
          </a:p>
          <a:p>
            <a:r>
              <a:rPr lang="en-US" b="1" dirty="0"/>
              <a:t>Read books</a:t>
            </a:r>
          </a:p>
          <a:p>
            <a:r>
              <a:rPr lang="en-US" b="1" dirty="0">
                <a:solidFill>
                  <a:srgbClr val="FF0000"/>
                </a:solidFill>
              </a:rPr>
              <a:t>Return to the mosque; keep your child here as long as possible </a:t>
            </a:r>
          </a:p>
          <a:p>
            <a:r>
              <a:rPr lang="en-US" b="1" dirty="0"/>
              <a:t>Stay thirsty for </a:t>
            </a:r>
            <a:r>
              <a:rPr lang="en-US" b="1" dirty="0" err="1"/>
              <a:t>ilm</a:t>
            </a:r>
            <a:r>
              <a:rPr lang="en-US" b="1" dirty="0"/>
              <a:t>! </a:t>
            </a:r>
          </a:p>
        </p:txBody>
      </p:sp>
      <p:pic>
        <p:nvPicPr>
          <p:cNvPr id="4" name="Picture 3" descr="islamic_arab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8" y="216556"/>
            <a:ext cx="3110775" cy="3117270"/>
          </a:xfrm>
          <a:prstGeom prst="rect">
            <a:avLst/>
          </a:prstGeom>
        </p:spPr>
      </p:pic>
      <p:pic>
        <p:nvPicPr>
          <p:cNvPr id="5" name="Picture 4" descr="mausaleum-qalawun-ins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8" y="3582270"/>
            <a:ext cx="3110775" cy="311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71F7-96EB-C7C1-A5E1-418C09C9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Announcements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65802-E498-AA47-B7B8-10A648D66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7446"/>
            <a:ext cx="5662820" cy="531055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Salah times this week inshallah; Fajr 5:30am, Zuhr 2pm, Asr 6:30pm, Maghrib 8:22pm, Isha 10:15pm 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Please bring your children for prayers in the holidays.</a:t>
            </a:r>
          </a:p>
          <a:p>
            <a:endParaRPr lang="en-US" sz="24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</a:rPr>
              <a:t>Please donate sincerely and generously to Allah’s cause (£2075 last week). 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Football this evening after Asr (6:45pm)</a:t>
            </a:r>
          </a:p>
        </p:txBody>
      </p:sp>
      <p:pic>
        <p:nvPicPr>
          <p:cNvPr id="5" name="Picture 4" descr="A large room with a chandelier and stained glass windows&#10;&#10;AI-generated content may be incorrect.">
            <a:extLst>
              <a:ext uri="{FF2B5EF4-FFF2-40B4-BE49-F238E27FC236}">
                <a16:creationId xmlns:a16="http://schemas.microsoft.com/office/drawing/2014/main" id="{8E69976B-7F32-6746-3544-DC2CAF442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557" y="2006488"/>
            <a:ext cx="2520191" cy="33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5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05243-A7D8-3B6F-91EE-6F2C81F39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C5ED-FDE3-3237-81DA-3EE53B73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Announcements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6CD85-1A48-7186-222F-6D721C785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7446"/>
            <a:ext cx="5662820" cy="531055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Annual Mawlid al-Nabi </a:t>
            </a:r>
            <a:r>
              <a:rPr lang="en-US" sz="2400" dirty="0" err="1">
                <a:latin typeface="Cambria" panose="02040503050406030204" pitchFamily="18" charset="0"/>
              </a:rPr>
              <a:t>Mahfil</a:t>
            </a:r>
            <a:r>
              <a:rPr lang="en-US" sz="2400" dirty="0">
                <a:latin typeface="Cambria" panose="02040503050406030204" pitchFamily="18" charset="0"/>
              </a:rPr>
              <a:t> – Sunday 7</a:t>
            </a:r>
            <a:r>
              <a:rPr lang="en-US" sz="2400" baseline="30000" dirty="0">
                <a:latin typeface="Cambria" panose="02040503050406030204" pitchFamily="18" charset="0"/>
              </a:rPr>
              <a:t>th</a:t>
            </a:r>
            <a:r>
              <a:rPr lang="en-US" sz="2400" dirty="0">
                <a:latin typeface="Cambria" panose="02040503050406030204" pitchFamily="18" charset="0"/>
              </a:rPr>
              <a:t> September 2025, after Zuhr. Please save this date now, thanks. Please also give </a:t>
            </a:r>
            <a:r>
              <a:rPr lang="en-US" sz="2400" dirty="0" err="1">
                <a:latin typeface="Cambria" panose="02040503050406030204" pitchFamily="18" charset="0"/>
              </a:rPr>
              <a:t>sadaqa</a:t>
            </a:r>
            <a:r>
              <a:rPr lang="en-US" sz="2400" dirty="0">
                <a:latin typeface="Cambria" panose="02040503050406030204" pitchFamily="18" charset="0"/>
              </a:rPr>
              <a:t> towards the </a:t>
            </a:r>
            <a:r>
              <a:rPr lang="en-US" sz="2400" dirty="0" err="1">
                <a:latin typeface="Cambria" panose="02040503050406030204" pitchFamily="18" charset="0"/>
              </a:rPr>
              <a:t>mahfil</a:t>
            </a:r>
            <a:r>
              <a:rPr lang="en-US" sz="2400" dirty="0">
                <a:latin typeface="Cambria" panose="02040503050406030204" pitchFamily="18" charset="0"/>
              </a:rPr>
              <a:t> thanks 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Exercise sessions for elders on Mondays and Wednesdays, after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</a:rPr>
              <a:t>zuhr</a:t>
            </a:r>
            <a:endParaRPr lang="en-US" sz="24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en-US" sz="2400" dirty="0" err="1">
                <a:latin typeface="Cambria" panose="02040503050406030204" pitchFamily="18" charset="0"/>
              </a:rPr>
              <a:t>Jazakallah</a:t>
            </a:r>
            <a:r>
              <a:rPr lang="en-US" sz="2400" dirty="0">
                <a:latin typeface="Cambria" panose="02040503050406030204" pitchFamily="18" charset="0"/>
              </a:rPr>
              <a:t> for clothes for the Ashton Community Fridge; no more for now </a:t>
            </a:r>
          </a:p>
        </p:txBody>
      </p:sp>
      <p:pic>
        <p:nvPicPr>
          <p:cNvPr id="5" name="Picture 4" descr="A large room with a chandelier and stained glass windows&#10;&#10;AI-generated content may be incorrect.">
            <a:extLst>
              <a:ext uri="{FF2B5EF4-FFF2-40B4-BE49-F238E27FC236}">
                <a16:creationId xmlns:a16="http://schemas.microsoft.com/office/drawing/2014/main" id="{6C4F716B-B114-81A8-2BEC-0925CDDC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557" y="2006488"/>
            <a:ext cx="2520191" cy="33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4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A68EC-1EA8-1B82-3EC1-A644E9F23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4509-11F9-B283-F474-99341DA6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Announcements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E5A77-630E-1637-D144-FABCD0711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113" y="2125266"/>
            <a:ext cx="4380672" cy="326350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Aqidah course for all </a:t>
            </a:r>
          </a:p>
          <a:p>
            <a:r>
              <a:rPr lang="en-US" sz="2400" dirty="0">
                <a:latin typeface="Cambria" panose="02040503050406030204" pitchFamily="18" charset="0"/>
              </a:rPr>
              <a:t>Classroom based teaching</a:t>
            </a:r>
          </a:p>
          <a:p>
            <a:r>
              <a:rPr lang="en-US" sz="2400" dirty="0">
                <a:latin typeface="Cambria" panose="02040503050406030204" pitchFamily="18" charset="0"/>
              </a:rPr>
              <a:t>Opportunities for questions </a:t>
            </a:r>
          </a:p>
          <a:p>
            <a:r>
              <a:rPr lang="en-US" sz="2400" dirty="0">
                <a:latin typeface="Cambria" panose="02040503050406030204" pitchFamily="18" charset="0"/>
              </a:rPr>
              <a:t>Sisters welcome </a:t>
            </a:r>
          </a:p>
          <a:p>
            <a:r>
              <a:rPr lang="en-US" sz="2400" dirty="0">
                <a:latin typeface="Cambria" panose="02040503050406030204" pitchFamily="18" charset="0"/>
              </a:rPr>
              <a:t>Please register (FREE)</a:t>
            </a:r>
          </a:p>
          <a:p>
            <a:r>
              <a:rPr lang="en-US" sz="2400" dirty="0">
                <a:latin typeface="Cambria" panose="02040503050406030204" pitchFamily="18" charset="0"/>
              </a:rPr>
              <a:t>Class VII this TUESDAY 26</a:t>
            </a:r>
            <a:r>
              <a:rPr lang="en-US" sz="2400" baseline="30000" dirty="0">
                <a:latin typeface="Cambria" panose="02040503050406030204" pitchFamily="18" charset="0"/>
              </a:rPr>
              <a:t>th</a:t>
            </a:r>
            <a:r>
              <a:rPr lang="en-US" sz="2400" dirty="0">
                <a:latin typeface="Cambria" panose="02040503050406030204" pitchFamily="18" charset="0"/>
              </a:rPr>
              <a:t> August inshallah, after Asr.</a:t>
            </a:r>
          </a:p>
        </p:txBody>
      </p:sp>
      <p:pic>
        <p:nvPicPr>
          <p:cNvPr id="7" name="Picture 6" descr="A red and white invitation&#10;&#10;AI-generated content may be incorrect.">
            <a:extLst>
              <a:ext uri="{FF2B5EF4-FFF2-40B4-BE49-F238E27FC236}">
                <a16:creationId xmlns:a16="http://schemas.microsoft.com/office/drawing/2014/main" id="{0D5286A1-AFBB-468B-1541-09151B67A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17652"/>
            <a:ext cx="2290335" cy="3239513"/>
          </a:xfrm>
          <a:prstGeom prst="rect">
            <a:avLst/>
          </a:prstGeom>
        </p:spPr>
      </p:pic>
      <p:pic>
        <p:nvPicPr>
          <p:cNvPr id="9" name="Picture 8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8A6500B9-717A-062E-E3E1-03C2D01F9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520" y="2676224"/>
            <a:ext cx="1722368" cy="17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5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7668C-D0F6-F882-AF2E-58DF313C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69" y="1477987"/>
            <a:ext cx="5170931" cy="1951013"/>
          </a:xfrm>
        </p:spPr>
        <p:txBody>
          <a:bodyPr vert="horz" lIns="68580" tIns="34290" rIns="68580" bIns="3429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en-US" sz="4950" dirty="0">
                <a:solidFill>
                  <a:schemeClr val="tx1"/>
                </a:solidFill>
              </a:rPr>
              <a:t>Friday – the day of </a:t>
            </a:r>
            <a:r>
              <a:rPr lang="en-US" sz="4950" i="1" dirty="0" err="1">
                <a:solidFill>
                  <a:schemeClr val="tx1"/>
                </a:solidFill>
              </a:rPr>
              <a:t>salawāt</a:t>
            </a:r>
            <a:endParaRPr lang="en-US" sz="4950" i="1" dirty="0">
              <a:solidFill>
                <a:schemeClr val="tx1"/>
              </a:solidFill>
            </a:endParaRPr>
          </a:p>
        </p:txBody>
      </p:sp>
      <p:pic>
        <p:nvPicPr>
          <p:cNvPr id="7" name="Picture 6" descr="A long hallway with a chandelier&#10;&#10;AI-generated content may be incorrect.">
            <a:extLst>
              <a:ext uri="{FF2B5EF4-FFF2-40B4-BE49-F238E27FC236}">
                <a16:creationId xmlns:a16="http://schemas.microsoft.com/office/drawing/2014/main" id="{75C0E6F5-1F43-BFF4-0203-F9B92A09F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631" y="1580857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4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‘</a:t>
            </a:r>
            <a:r>
              <a:rPr lang="en-US" dirty="0" err="1"/>
              <a:t>Ilm</a:t>
            </a:r>
            <a:r>
              <a:rPr lang="en-US" dirty="0"/>
              <a:t> as our saving grace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10" y="1587033"/>
            <a:ext cx="8779494" cy="109423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We have never been exposed to more knowledge than ever before.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511851"/>
            <a:ext cx="8229600" cy="137647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800" b="1" dirty="0"/>
              <a:t>Surely, therefore, we must be guided more than ever before...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21" y="2681265"/>
            <a:ext cx="1477983" cy="2249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939" y="2681265"/>
            <a:ext cx="2627365" cy="1970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86" y="3126644"/>
            <a:ext cx="1577977" cy="2249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033" y="2681264"/>
            <a:ext cx="1464575" cy="2249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1608" y="2681265"/>
            <a:ext cx="2379123" cy="269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7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8229600" cy="1252728"/>
          </a:xfrm>
        </p:spPr>
        <p:txBody>
          <a:bodyPr/>
          <a:lstStyle/>
          <a:p>
            <a:pPr algn="ctr"/>
            <a:r>
              <a:rPr lang="en-US" dirty="0"/>
              <a:t>Is ‘</a:t>
            </a:r>
            <a:r>
              <a:rPr lang="en-US" dirty="0" err="1"/>
              <a:t>Ilm</a:t>
            </a:r>
            <a:r>
              <a:rPr lang="en-US" dirty="0"/>
              <a:t> affecting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03" y="1775191"/>
            <a:ext cx="4903431" cy="46256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Muslims are still underachieving in education.</a:t>
            </a:r>
          </a:p>
          <a:p>
            <a:r>
              <a:rPr lang="en-US" b="1" dirty="0"/>
              <a:t>Prisons filled with Muslims </a:t>
            </a:r>
          </a:p>
          <a:p>
            <a:r>
              <a:rPr lang="en-US" b="1" dirty="0"/>
              <a:t>Mosque attendance is falling </a:t>
            </a:r>
          </a:p>
          <a:p>
            <a:r>
              <a:rPr lang="en-US" b="1" dirty="0"/>
              <a:t>Enrollment in </a:t>
            </a:r>
            <a:r>
              <a:rPr lang="en-US" b="1" dirty="0" err="1"/>
              <a:t>Dars</a:t>
            </a:r>
            <a:r>
              <a:rPr lang="en-US" b="1" dirty="0"/>
              <a:t> </a:t>
            </a:r>
            <a:r>
              <a:rPr lang="en-US" b="1" dirty="0" err="1"/>
              <a:t>Nizami</a:t>
            </a:r>
            <a:r>
              <a:rPr lang="en-US" b="1" dirty="0"/>
              <a:t> is less than before</a:t>
            </a:r>
          </a:p>
          <a:p>
            <a:r>
              <a:rPr lang="en-US" b="1" dirty="0"/>
              <a:t>More social problems than ever before </a:t>
            </a:r>
          </a:p>
        </p:txBody>
      </p:sp>
      <p:pic>
        <p:nvPicPr>
          <p:cNvPr id="4" name="Picture 3" descr="thumb_IMG_2117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23" y="2078433"/>
            <a:ext cx="3575396" cy="35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9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Why isn’t </a:t>
            </a:r>
            <a:r>
              <a:rPr lang="en-US" dirty="0" err="1"/>
              <a:t>ilm</a:t>
            </a:r>
            <a:r>
              <a:rPr lang="en-US" dirty="0"/>
              <a:t> having any effect on us?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896981"/>
            <a:ext cx="3864294" cy="12701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We have no real respect for knowledge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22506" y="1929238"/>
            <a:ext cx="3864294" cy="12701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We do not act upon what we know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356465"/>
            <a:ext cx="3864294" cy="12701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We do not learn from a teacher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822506" y="3402015"/>
            <a:ext cx="3864294" cy="12701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We do not journey to knowledge, we want knowledge to come to us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0359" y="5134037"/>
            <a:ext cx="3864294" cy="12701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The real carriers of knowledge, the </a:t>
            </a:r>
            <a:r>
              <a:rPr lang="en-US" sz="2600" b="1" i="1" dirty="0" err="1">
                <a:solidFill>
                  <a:schemeClr val="tx1"/>
                </a:solidFill>
              </a:rPr>
              <a:t>Ulama</a:t>
            </a:r>
            <a:r>
              <a:rPr lang="en-US" sz="2600" b="1" dirty="0">
                <a:solidFill>
                  <a:schemeClr val="tx1"/>
                </a:solidFill>
              </a:rPr>
              <a:t>, are disappearing </a:t>
            </a:r>
          </a:p>
        </p:txBody>
      </p:sp>
    </p:spTree>
    <p:extLst>
      <p:ext uri="{BB962C8B-B14F-4D97-AF65-F5344CB8AC3E}">
        <p14:creationId xmlns:p14="http://schemas.microsoft.com/office/powerpoint/2010/main" val="153287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Lessening respect for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47" y="1792237"/>
            <a:ext cx="5469906" cy="150686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Early Muslims respected everything and everyone related to knowledge.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975" y="1792237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975" y="4673600"/>
            <a:ext cx="3492500" cy="195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46" y="4673600"/>
            <a:ext cx="4563533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1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do not act upon what we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45" y="1775191"/>
            <a:ext cx="6684810" cy="4625609"/>
          </a:xfrm>
        </p:spPr>
        <p:txBody>
          <a:bodyPr>
            <a:normAutofit/>
          </a:bodyPr>
          <a:lstStyle/>
          <a:p>
            <a:r>
              <a:rPr lang="en-US" b="1" dirty="0"/>
              <a:t>It is pointless to know about the </a:t>
            </a:r>
            <a:r>
              <a:rPr lang="en-US" b="1" i="1" dirty="0" err="1"/>
              <a:t>Sirah</a:t>
            </a:r>
            <a:r>
              <a:rPr lang="en-US" b="1" dirty="0"/>
              <a:t> of the Prophet </a:t>
            </a:r>
            <a:r>
              <a:rPr lang="en-US" b="1" dirty="0" err="1"/>
              <a:t>ﷺ</a:t>
            </a:r>
            <a:r>
              <a:rPr lang="en-US" b="1" dirty="0"/>
              <a:t> if one does not apply to it to one’s life. </a:t>
            </a:r>
          </a:p>
          <a:p>
            <a:endParaRPr lang="en-US" b="1" dirty="0"/>
          </a:p>
          <a:p>
            <a:r>
              <a:rPr lang="en-US" b="1" dirty="0"/>
              <a:t>Prophet Muhammad </a:t>
            </a:r>
            <a:r>
              <a:rPr lang="en-US" b="1" dirty="0" err="1"/>
              <a:t>ﷺ</a:t>
            </a:r>
            <a:r>
              <a:rPr lang="en-US" b="1" dirty="0"/>
              <a:t> sought refuge from certain things – like knowledge that does not give benefit, because it is not acted upon.</a:t>
            </a:r>
          </a:p>
        </p:txBody>
      </p:sp>
      <p:pic>
        <p:nvPicPr>
          <p:cNvPr id="4" name="Picture 3" descr="GreenDome-Baq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55" y="1775191"/>
            <a:ext cx="2069908" cy="44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5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 err="1"/>
              <a:t>Ulama</a:t>
            </a:r>
            <a:r>
              <a:rPr lang="en-US" dirty="0"/>
              <a:t> are disappearing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Prophet Muhammad </a:t>
            </a:r>
            <a:r>
              <a:rPr lang="en-US" b="1" dirty="0" err="1"/>
              <a:t>ﷺ</a:t>
            </a:r>
            <a:r>
              <a:rPr lang="en-US" b="1" dirty="0"/>
              <a:t> warned us that closer to the end of time, </a:t>
            </a:r>
            <a:r>
              <a:rPr lang="en-US" b="1" dirty="0" err="1"/>
              <a:t>ilm</a:t>
            </a:r>
            <a:r>
              <a:rPr lang="en-US" b="1" dirty="0"/>
              <a:t> will all but disappear. This will disappear not because libraries will burn to the ground, but because the </a:t>
            </a:r>
            <a:r>
              <a:rPr lang="en-US" b="1" i="1" dirty="0" err="1"/>
              <a:t>Ulama</a:t>
            </a:r>
            <a:r>
              <a:rPr lang="en-US" b="1" dirty="0"/>
              <a:t> will be harder to find.</a:t>
            </a:r>
          </a:p>
        </p:txBody>
      </p:sp>
    </p:spTree>
    <p:extLst>
      <p:ext uri="{BB962C8B-B14F-4D97-AF65-F5344CB8AC3E}">
        <p14:creationId xmlns:p14="http://schemas.microsoft.com/office/powerpoint/2010/main" val="402215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do not learn from a 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When you have a teacher, you learn the inner and outer knowledge. When you are self-taught you learn the outer only. </a:t>
            </a:r>
          </a:p>
          <a:p>
            <a:endParaRPr lang="en-US" b="1" dirty="0"/>
          </a:p>
          <a:p>
            <a:r>
              <a:rPr lang="en-US" b="1" dirty="0"/>
              <a:t>Can you self-teach medicine? Would you trust such a doctor? Yet somehow, we think it is acceptable with Islam. </a:t>
            </a:r>
          </a:p>
          <a:p>
            <a:endParaRPr lang="en-US" b="1" dirty="0"/>
          </a:p>
        </p:txBody>
      </p:sp>
      <p:pic>
        <p:nvPicPr>
          <p:cNvPr id="5" name="Picture 4" descr="A white building with a dome&#10;&#10;AI-generated content may be incorrect.">
            <a:extLst>
              <a:ext uri="{FF2B5EF4-FFF2-40B4-BE49-F238E27FC236}">
                <a16:creationId xmlns:a16="http://schemas.microsoft.com/office/drawing/2014/main" id="{4D5F15E2-4D5C-978A-2AE6-B7F355D32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68" y="4943309"/>
            <a:ext cx="31750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03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243</TotalTime>
  <Words>558</Words>
  <Application>Microsoft Macintosh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</vt:lpstr>
      <vt:lpstr>Corbel</vt:lpstr>
      <vt:lpstr>Lucida Bright</vt:lpstr>
      <vt:lpstr>Wingdings</vt:lpstr>
      <vt:lpstr>Wingdings 2</vt:lpstr>
      <vt:lpstr>Wingdings 3</vt:lpstr>
      <vt:lpstr>Module</vt:lpstr>
      <vt:lpstr>PowerPoint Presentation</vt:lpstr>
      <vt:lpstr>Friday – the day of salawāt</vt:lpstr>
      <vt:lpstr>‘Ilm as our saving grace </vt:lpstr>
      <vt:lpstr>Is ‘Ilm affecting us?</vt:lpstr>
      <vt:lpstr>Why isn’t ilm having any effect on us?  </vt:lpstr>
      <vt:lpstr>Lessening respect for knowledge</vt:lpstr>
      <vt:lpstr>We do not act upon what we know</vt:lpstr>
      <vt:lpstr>The Ulama are disappearing…</vt:lpstr>
      <vt:lpstr>We do not learn from a teacher</vt:lpstr>
      <vt:lpstr>We want knowledge to come to us</vt:lpstr>
      <vt:lpstr>Conclusion </vt:lpstr>
      <vt:lpstr>Action plan</vt:lpstr>
      <vt:lpstr>Announcements </vt:lpstr>
      <vt:lpstr>Announcements </vt:lpstr>
      <vt:lpstr>Announcements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Ather Hussain</dc:creator>
  <cp:lastModifiedBy>ather hussain</cp:lastModifiedBy>
  <cp:revision>19</cp:revision>
  <cp:lastPrinted>2017-08-27T11:33:45Z</cp:lastPrinted>
  <dcterms:created xsi:type="dcterms:W3CDTF">2017-08-26T11:17:14Z</dcterms:created>
  <dcterms:modified xsi:type="dcterms:W3CDTF">2025-08-22T12:04:10Z</dcterms:modified>
</cp:coreProperties>
</file>