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5" r:id="rId3"/>
    <p:sldId id="259" r:id="rId4"/>
    <p:sldId id="284" r:id="rId5"/>
    <p:sldId id="285" r:id="rId6"/>
    <p:sldId id="286" r:id="rId7"/>
    <p:sldId id="287" r:id="rId8"/>
    <p:sldId id="260" r:id="rId9"/>
    <p:sldId id="282" r:id="rId10"/>
    <p:sldId id="283" r:id="rId11"/>
    <p:sldId id="28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04"/>
  </p:normalViewPr>
  <p:slideViewPr>
    <p:cSldViewPr snapToGrid="0">
      <p:cViewPr varScale="1">
        <p:scale>
          <a:sx n="91" d="100"/>
          <a:sy n="91" d="100"/>
        </p:scale>
        <p:origin x="128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AADE0-1F96-97AA-0A2E-1F174C7CD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F91561-90F7-6FD6-EA00-92C1706B6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CFC10-33FF-BA11-B5E8-268F6B3F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5303-301A-CAA3-2FCC-B9CE7B914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307F-EEE4-4F70-84C9-02825773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7A57-DFC7-E72D-CB6D-154C183D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4B932-A774-2477-0925-BD1270570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6F5D3-C47D-E1C8-7427-5227679C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D33F-ED40-8B32-DAE0-9A8BFD2E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BCB41-3505-1270-707F-70678C8A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0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3C072-4700-DDEB-8940-A6F6AABFC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F4C12-95B4-4C7D-CFE4-790194E1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7925E-172F-791A-E0BB-BEC1521E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E465A-FFA5-7AD2-FDF8-1A8724EF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D9735-7BE5-9AA8-E95E-B29183B6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390D6-E035-1B9D-B2C2-2ECFF449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05EAB-2467-3909-DCD6-F11665FDB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679E-AEEB-471E-83FE-49A7C3DD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0443D-D41A-5A90-938C-D2A85B1D0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2A33E-E395-ECFB-E022-3655CA28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FDFA-0E89-9BBB-2E9E-C3010001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9DC7-5C8A-2889-5FAE-29784B5B0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C89F5-135C-675E-9C5F-2A63258D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87DA-9CAE-9131-ADE7-623B7DC6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9E656-3C0D-8AE4-35ED-910D1F97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E711-2BE2-D436-6063-B0B28AA9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8D4EE-E081-DA62-8CAD-6BCA01E18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0A143-1F46-31E2-A5E2-4A9169A1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886D3-E958-64A3-E37D-C7DD7E8D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E6E92-45EC-EBC6-B49F-6AC4673A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44D1B-5E73-976F-1CC6-881EAD0D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3089-06AD-C126-8F3B-FEA92A30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34583-70A1-B7BD-0553-F3A91C1D8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16914-2BA9-738F-D93C-AEC4BE5B9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C695D-61FF-D81F-D83F-0271D6095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D0F7D-50A6-CF79-6940-E8DA56C5A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69DFAF-9E7D-16B5-1658-14C86766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61E76-388B-8DA5-08F7-7942F1A6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95971-8989-0395-450E-BBD6222F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3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5A30-A8C4-7FE7-7EEC-50E005F4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2F1F3-A616-F07D-0410-E9C72535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15921-D5BB-9B2D-DD0C-687EAE0D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562DA-8C61-D6CD-2541-A17E4C10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6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945E51-8423-5C0B-C121-FFEB203C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3F38F-6D37-55B8-909D-2CA95624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DCF44-B761-1441-6160-7177F744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E471-00C7-5F46-495B-6376C0E6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7089D-5452-D9C4-33FF-74CF6552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588E2-8DC7-B491-7A49-5CF8BFD54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977C1-7BEF-E80B-1F8F-F8941AE0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DD73D-A644-A026-8C77-671E51CA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B9E11-CC24-E619-49FF-1708B98B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B24D9-055A-9C72-0E43-012F97D6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53BEE-DA3D-5E2A-7696-4102DEB20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06994-07AA-2EE0-517C-07CCC2BE9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6BDD1-56F8-BD0C-A57A-C08E5334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E5236-E9DC-D0D9-548E-8D29CDC11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2FEA5-1200-2E2F-18B1-FE6C01C7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2F8E0-4882-9B0C-8FA5-7194A27E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405E-E781-4B1A-8E4C-E36E2B76B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6A4AA-E1E7-B53C-C4D4-A43EE83A3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2CDF4F-6839-D94D-B088-489EEBC9FE5C}" type="datetimeFigureOut">
              <a:rPr lang="en-US" smtClean="0"/>
              <a:t>8/1/25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3391-7671-2263-B362-0FED084F6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6D290-7437-1CE5-4957-EDD7A5D69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C9E5A1-4035-E242-B1D5-7ACFEEA8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0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26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couple of children sitting on the ground&#10;&#10;AI-generated content may be incorrect.">
            <a:extLst>
              <a:ext uri="{FF2B5EF4-FFF2-40B4-BE49-F238E27FC236}">
                <a16:creationId xmlns:a16="http://schemas.microsoft.com/office/drawing/2014/main" id="{2584B5D4-6AD2-E9A9-9C41-320674C29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931" y="1652259"/>
            <a:ext cx="3663494" cy="366349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0A16D4-CA8D-48DD-72CF-0CE483B2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33" y="1836955"/>
            <a:ext cx="6177282" cy="1662032"/>
          </a:xfrm>
        </p:spPr>
        <p:txBody>
          <a:bodyPr anchor="b">
            <a:normAutofit/>
          </a:bodyPr>
          <a:lstStyle/>
          <a:p>
            <a:r>
              <a:rPr lang="en-US" sz="4800" i="1" dirty="0" err="1">
                <a:solidFill>
                  <a:schemeClr val="bg1"/>
                </a:solidFill>
                <a:latin typeface="Cambria" panose="02040503050406030204" pitchFamily="18" charset="0"/>
              </a:rPr>
              <a:t>Suhba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  <a:t>: </a:t>
            </a:r>
            <a:b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4200" dirty="0">
                <a:solidFill>
                  <a:schemeClr val="bg1"/>
                </a:solidFill>
                <a:latin typeface="Cambria" panose="02040503050406030204" pitchFamily="18" charset="0"/>
              </a:rPr>
              <a:t>good friends = good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3E01-B55F-153E-EAB9-8DFF4D4F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290" y="4198842"/>
            <a:ext cx="5501548" cy="1776913"/>
          </a:xfrm>
        </p:spPr>
        <p:txBody>
          <a:bodyPr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Jumu'ah Salah English Speech </a:t>
            </a:r>
          </a:p>
          <a:p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Hafiz Ather Hussain al-Azhari </a:t>
            </a:r>
          </a:p>
          <a:p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1:15pm-1:55pm </a:t>
            </a:r>
          </a:p>
          <a:p>
            <a:r>
              <a:rPr lang="en-US" sz="1800" dirty="0">
                <a:solidFill>
                  <a:schemeClr val="bg1"/>
                </a:solidFill>
                <a:latin typeface="Cambria" panose="02040503050406030204" pitchFamily="18" charset="0"/>
              </a:rPr>
              <a:t>Ashton Central Mosque OL69JA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7325DDB0-5617-2753-6EB1-F76D510C3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23" y="681714"/>
            <a:ext cx="2107428" cy="14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3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571F7-96EB-C7C1-A5E1-418C09C91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65802-E498-AA47-B7B8-10A648D66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550426" cy="482839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Salah times stay the same this week; please bring your children for prayers in the holidays.</a:t>
            </a:r>
          </a:p>
          <a:p>
            <a:r>
              <a:rPr lang="en-US" sz="3200" dirty="0">
                <a:solidFill>
                  <a:srgbClr val="00B0F0"/>
                </a:solidFill>
                <a:latin typeface="Cambria" panose="02040503050406030204" pitchFamily="18" charset="0"/>
              </a:rPr>
              <a:t>Please donate sincerely and generously to Allah’s cause (£2075 last week).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Football this evening after Asr (7pm)</a:t>
            </a:r>
          </a:p>
          <a:p>
            <a:r>
              <a:rPr lang="en-US" sz="3200" dirty="0">
                <a:solidFill>
                  <a:srgbClr val="00B0F0"/>
                </a:solidFill>
                <a:latin typeface="Cambria" panose="02040503050406030204" pitchFamily="18" charset="0"/>
              </a:rPr>
              <a:t>Foodbank supported 364 families this week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Zakat Clinic: £9700 to 68 families </a:t>
            </a:r>
          </a:p>
        </p:txBody>
      </p:sp>
      <p:pic>
        <p:nvPicPr>
          <p:cNvPr id="5" name="Picture 4" descr="A large room with a chandelier and stained glass windows&#10;&#10;AI-generated content may be incorrect.">
            <a:extLst>
              <a:ext uri="{FF2B5EF4-FFF2-40B4-BE49-F238E27FC236}">
                <a16:creationId xmlns:a16="http://schemas.microsoft.com/office/drawing/2014/main" id="{8E69976B-7F32-6746-3544-DC2CAF442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09" y="1532316"/>
            <a:ext cx="3360254" cy="44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5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C5BF4-5764-A6F6-84B1-3FB1431E9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A4FBE-23D7-EB8E-A9AE-25DDC9095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79042-9ACF-ED55-0693-10B20566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550426" cy="482839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Spaces still available for golf for sisters (</a:t>
            </a:r>
            <a:r>
              <a:rPr lang="en-US" sz="3200" dirty="0" err="1">
                <a:solidFill>
                  <a:srgbClr val="0070C0"/>
                </a:solidFill>
                <a:latin typeface="Cambria" panose="02040503050406030204" pitchFamily="18" charset="0"/>
              </a:rPr>
              <a:t>organised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 by Muslim Golf Association). Deadline is August 4</a:t>
            </a:r>
            <a:r>
              <a:rPr lang="en-US" sz="3200" baseline="30000" dirty="0">
                <a:solidFill>
                  <a:srgbClr val="0070C0"/>
                </a:solidFill>
                <a:latin typeface="Cambria" panose="02040503050406030204" pitchFamily="18" charset="0"/>
              </a:rPr>
              <a:t>th</a:t>
            </a:r>
            <a:r>
              <a:rPr lang="en-US" sz="3200" dirty="0">
                <a:solidFill>
                  <a:srgbClr val="0070C0"/>
                </a:solidFill>
                <a:latin typeface="Cambria" panose="02040503050406030204" pitchFamily="18" charset="0"/>
              </a:rPr>
              <a:t> inshallah. </a:t>
            </a:r>
          </a:p>
          <a:p>
            <a:r>
              <a:rPr lang="en-US" sz="3200" i="1" dirty="0" err="1">
                <a:latin typeface="Cambria" panose="02040503050406030204" pitchFamily="18" charset="0"/>
              </a:rPr>
              <a:t>Du’a</a:t>
            </a:r>
            <a:r>
              <a:rPr lang="en-US" sz="3200" i="1" dirty="0">
                <a:latin typeface="Cambria" panose="02040503050406030204" pitchFamily="18" charset="0"/>
              </a:rPr>
              <a:t> </a:t>
            </a:r>
            <a:r>
              <a:rPr lang="en-US" sz="3200" i="1" dirty="0" err="1">
                <a:latin typeface="Cambria" panose="02040503050406030204" pitchFamily="18" charset="0"/>
              </a:rPr>
              <a:t>maghfirah</a:t>
            </a:r>
            <a:r>
              <a:rPr lang="en-US" sz="3200" i="1" dirty="0">
                <a:latin typeface="Cambria" panose="02040503050406030204" pitchFamily="18" charset="0"/>
              </a:rPr>
              <a:t> </a:t>
            </a:r>
            <a:r>
              <a:rPr lang="en-US" sz="3200" dirty="0">
                <a:latin typeface="Cambria" panose="02040503050406030204" pitchFamily="18" charset="0"/>
              </a:rPr>
              <a:t>for Zarda Begum (sister of </a:t>
            </a:r>
            <a:r>
              <a:rPr lang="en-US" sz="3200" dirty="0" err="1">
                <a:latin typeface="Cambria" panose="02040503050406030204" pitchFamily="18" charset="0"/>
              </a:rPr>
              <a:t>Zaved</a:t>
            </a:r>
            <a:r>
              <a:rPr lang="en-US" sz="3200" dirty="0">
                <a:latin typeface="Cambria" panose="02040503050406030204" pitchFamily="18" charset="0"/>
              </a:rPr>
              <a:t> Bashir) and for the wife of Raja Ismatullah. May Allah grant them both Janna al-</a:t>
            </a:r>
            <a:r>
              <a:rPr lang="en-US" sz="3200" dirty="0" err="1">
                <a:latin typeface="Cambria" panose="02040503050406030204" pitchFamily="18" charset="0"/>
              </a:rPr>
              <a:t>Fardaws</a:t>
            </a:r>
            <a:r>
              <a:rPr lang="en-US" sz="3200" dirty="0">
                <a:latin typeface="Cambria" panose="02040503050406030204" pitchFamily="18" charset="0"/>
              </a:rPr>
              <a:t>, ameen. </a:t>
            </a:r>
          </a:p>
        </p:txBody>
      </p:sp>
      <p:pic>
        <p:nvPicPr>
          <p:cNvPr id="5" name="Picture 4" descr="A large room with a chandelier and stained glass windows&#10;&#10;AI-generated content may be incorrect.">
            <a:extLst>
              <a:ext uri="{FF2B5EF4-FFF2-40B4-BE49-F238E27FC236}">
                <a16:creationId xmlns:a16="http://schemas.microsoft.com/office/drawing/2014/main" id="{713C7FED-A75B-D90C-2D3A-7E124EF4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409" y="1532316"/>
            <a:ext cx="3360254" cy="44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6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A68EC-1EA8-1B82-3EC1-A644E9F23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94509-11F9-B283-F474-99341DA6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E5A77-630E-1637-D144-FABCD0711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50" y="1690688"/>
            <a:ext cx="5840896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</a:rPr>
              <a:t>Aqidah course for all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Classroom based teaching</a:t>
            </a:r>
          </a:p>
          <a:p>
            <a:r>
              <a:rPr lang="en-US" sz="3200" dirty="0">
                <a:latin typeface="Cambria" panose="02040503050406030204" pitchFamily="18" charset="0"/>
              </a:rPr>
              <a:t>Opportunities for questions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Sisters welcome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Please register (FREE)</a:t>
            </a:r>
          </a:p>
          <a:p>
            <a:r>
              <a:rPr lang="en-US" sz="3200" dirty="0">
                <a:latin typeface="Cambria" panose="02040503050406030204" pitchFamily="18" charset="0"/>
              </a:rPr>
              <a:t>Class IV this Monday 4</a:t>
            </a:r>
            <a:r>
              <a:rPr lang="en-US" sz="3200" baseline="30000" dirty="0">
                <a:latin typeface="Cambria" panose="02040503050406030204" pitchFamily="18" charset="0"/>
              </a:rPr>
              <a:t>th</a:t>
            </a:r>
            <a:r>
              <a:rPr lang="en-US" sz="3200" dirty="0">
                <a:latin typeface="Cambria" panose="02040503050406030204" pitchFamily="18" charset="0"/>
              </a:rPr>
              <a:t> August inshallah, after Asr.</a:t>
            </a:r>
          </a:p>
        </p:txBody>
      </p:sp>
      <p:pic>
        <p:nvPicPr>
          <p:cNvPr id="7" name="Picture 6" descr="A red and white invitation&#10;&#10;AI-generated content may be incorrect.">
            <a:extLst>
              <a:ext uri="{FF2B5EF4-FFF2-40B4-BE49-F238E27FC236}">
                <a16:creationId xmlns:a16="http://schemas.microsoft.com/office/drawing/2014/main" id="{0D5286A1-AFBB-468B-1541-09151B67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73525"/>
            <a:ext cx="3053780" cy="4319350"/>
          </a:xfrm>
          <a:prstGeom prst="rect">
            <a:avLst/>
          </a:prstGeom>
        </p:spPr>
      </p:pic>
      <p:pic>
        <p:nvPicPr>
          <p:cNvPr id="9" name="Picture 8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8A6500B9-717A-062E-E3E1-03C2D01F9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359" y="4196384"/>
            <a:ext cx="2296491" cy="22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7668C-D0F6-F882-AF2E-58DF313C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94575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Friday – the day of </a:t>
            </a:r>
            <a:r>
              <a:rPr lang="en-US" sz="6600" i="1"/>
              <a:t>salawāt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ng hallway with a chandelier&#10;&#10;AI-generated content may be incorrect.">
            <a:extLst>
              <a:ext uri="{FF2B5EF4-FFF2-40B4-BE49-F238E27FC236}">
                <a16:creationId xmlns:a16="http://schemas.microsoft.com/office/drawing/2014/main" id="{75C0E6F5-1F43-BFF4-0203-F9B92A09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29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C3359-3675-8884-275A-91770BB4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mbria" panose="02040503050406030204" pitchFamily="18" charset="0"/>
              </a:rPr>
              <a:t>Man the “social animal”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9068A-1967-3211-7778-5A4446B2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8685"/>
            <a:ext cx="11039552" cy="344827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Greek </a:t>
            </a:r>
            <a:r>
              <a:rPr lang="en-US" dirty="0" err="1">
                <a:latin typeface="Cambria" panose="02040503050406030204" pitchFamily="18" charset="0"/>
              </a:rPr>
              <a:t>Philsopher</a:t>
            </a:r>
            <a:r>
              <a:rPr lang="en-US" dirty="0">
                <a:latin typeface="Cambria" panose="02040503050406030204" pitchFamily="18" charset="0"/>
              </a:rPr>
              <a:t> Aristotle made an observation 2000 years ago; that man is a “social animal”. </a:t>
            </a:r>
          </a:p>
          <a:p>
            <a:r>
              <a:rPr lang="en-US" dirty="0">
                <a:latin typeface="Cambria" panose="02040503050406030204" pitchFamily="18" charset="0"/>
              </a:rPr>
              <a:t>What this means is that man cannot live alone; he </a:t>
            </a:r>
            <a:r>
              <a:rPr lang="en-US" u="sng" dirty="0">
                <a:latin typeface="Cambria" panose="02040503050406030204" pitchFamily="18" charset="0"/>
              </a:rPr>
              <a:t>has</a:t>
            </a:r>
            <a:r>
              <a:rPr lang="en-US" dirty="0">
                <a:latin typeface="Cambria" panose="02040503050406030204" pitchFamily="18" charset="0"/>
              </a:rPr>
              <a:t> to interact and mix with others. </a:t>
            </a:r>
          </a:p>
          <a:p>
            <a:r>
              <a:rPr lang="en-US" dirty="0">
                <a:latin typeface="Cambria" panose="02040503050406030204" pitchFamily="18" charset="0"/>
              </a:rPr>
              <a:t>Islam accepts this. Additionally, our religion stresses that who you choose to be friends with is pivotal. It can make you or destroy you. </a:t>
            </a: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We call this </a:t>
            </a:r>
            <a:r>
              <a:rPr lang="en-US" i="1" dirty="0" err="1">
                <a:solidFill>
                  <a:srgbClr val="FF0000"/>
                </a:solidFill>
                <a:latin typeface="Cambria" panose="02040503050406030204" pitchFamily="18" charset="0"/>
              </a:rPr>
              <a:t>suhba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; the idea of picking the best friends and company in life. </a:t>
            </a:r>
          </a:p>
        </p:txBody>
      </p:sp>
      <p:pic>
        <p:nvPicPr>
          <p:cNvPr id="5" name="Picture 4" descr="A large crowd of people around a black square structure&#10;&#10;AI-generated content may be incorrect.">
            <a:extLst>
              <a:ext uri="{FF2B5EF4-FFF2-40B4-BE49-F238E27FC236}">
                <a16:creationId xmlns:a16="http://schemas.microsoft.com/office/drawing/2014/main" id="{1D4E898D-FE08-5DDA-6968-A3A05A8FE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143" y="365125"/>
            <a:ext cx="3096609" cy="20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1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F2BB-7081-3AA4-D086-CD711AF0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Islam on good </a:t>
            </a:r>
            <a:r>
              <a:rPr lang="en-US" i="1" dirty="0" err="1">
                <a:latin typeface="Cambria" panose="02040503050406030204" pitchFamily="18" charset="0"/>
              </a:rPr>
              <a:t>suhba</a:t>
            </a:r>
            <a:r>
              <a:rPr lang="en-US" dirty="0">
                <a:latin typeface="Cambria" panose="02040503050406030204" pitchFamily="18" charset="0"/>
              </a:rPr>
              <a:t> (companionship)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E030D-ED45-0B12-A28E-4FD45DEF5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1800" cy="4351338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mbria" panose="02040503050406030204" pitchFamily="18" charset="0"/>
              </a:rPr>
              <a:t>Your own image depends on your </a:t>
            </a:r>
            <a:r>
              <a:rPr lang="en-US" sz="3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suhba</a:t>
            </a:r>
            <a:r>
              <a:rPr lang="en-US" sz="3000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en-US" sz="3000" dirty="0">
                <a:latin typeface="Cambria" panose="02040503050406030204" pitchFamily="18" charset="0"/>
              </a:rPr>
              <a:t>You are judged according to the company you keep. </a:t>
            </a:r>
          </a:p>
          <a:p>
            <a:r>
              <a:rPr lang="en-US" sz="3000" dirty="0">
                <a:latin typeface="Cambria" panose="02040503050406030204" pitchFamily="18" charset="0"/>
              </a:rPr>
              <a:t>Prophet Muhammad (peace be upon him) stressed this reality in many </a:t>
            </a:r>
            <a:r>
              <a:rPr lang="en-US" sz="3000" dirty="0" err="1">
                <a:latin typeface="Cambria" panose="02040503050406030204" pitchFamily="18" charset="0"/>
              </a:rPr>
              <a:t>ahādith</a:t>
            </a:r>
            <a:r>
              <a:rPr lang="en-US" sz="3000" dirty="0">
                <a:latin typeface="Cambria" panose="02040503050406030204" pitchFamily="18" charset="0"/>
              </a:rPr>
              <a:t>. </a:t>
            </a:r>
          </a:p>
          <a:p>
            <a:r>
              <a:rPr lang="en-US" sz="3000" dirty="0">
                <a:latin typeface="Cambria" panose="02040503050406030204" pitchFamily="18" charset="0"/>
              </a:rPr>
              <a:t>Fashion, haircuts, viewing habits and much more; all are shaped by the company you keep.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2BF0BBF-52FB-E087-2DED-123C1ADE2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0" y="1568568"/>
            <a:ext cx="2381250" cy="251232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F978BDE-D142-803E-51AE-A026FCB4E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29" y="3429000"/>
            <a:ext cx="1687691" cy="224445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9B7D034-EAC8-CAB9-A599-CA7501350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21" y="5817191"/>
            <a:ext cx="1376906" cy="71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29BB1-481F-6635-F405-27A31668C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F837-39B0-A2EB-826A-FDAA96EB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Islam on good </a:t>
            </a:r>
            <a:r>
              <a:rPr lang="en-US" i="1" dirty="0" err="1">
                <a:latin typeface="Cambria" panose="02040503050406030204" pitchFamily="18" charset="0"/>
              </a:rPr>
              <a:t>suhba</a:t>
            </a:r>
            <a:r>
              <a:rPr lang="en-US" dirty="0">
                <a:latin typeface="Cambria" panose="02040503050406030204" pitchFamily="18" charset="0"/>
              </a:rPr>
              <a:t> (companionship)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70C9C-91CF-85D0-B82F-5A13B5D0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1800" cy="435133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mbria" panose="02040503050406030204" pitchFamily="18" charset="0"/>
              </a:rPr>
              <a:t>Your own development depends on your </a:t>
            </a:r>
            <a:r>
              <a:rPr lang="en-US" sz="3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suhba</a:t>
            </a:r>
            <a:r>
              <a:rPr lang="en-US" sz="3000" dirty="0">
                <a:solidFill>
                  <a:srgbClr val="FF0000"/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en-US" sz="3000" dirty="0">
                <a:latin typeface="Cambria" panose="02040503050406030204" pitchFamily="18" charset="0"/>
              </a:rPr>
              <a:t>In school, classes are </a:t>
            </a:r>
            <a:r>
              <a:rPr lang="en-US" sz="3000" dirty="0" err="1">
                <a:latin typeface="Cambria" panose="02040503050406030204" pitchFamily="18" charset="0"/>
              </a:rPr>
              <a:t>organised</a:t>
            </a:r>
            <a:r>
              <a:rPr lang="en-US" sz="3000" dirty="0">
                <a:latin typeface="Cambria" panose="02040503050406030204" pitchFamily="18" charset="0"/>
              </a:rPr>
              <a:t> with </a:t>
            </a:r>
            <a:r>
              <a:rPr lang="en-US" sz="3000" i="1" dirty="0" err="1">
                <a:latin typeface="Cambria" panose="02040503050406030204" pitchFamily="18" charset="0"/>
              </a:rPr>
              <a:t>suhba</a:t>
            </a:r>
            <a:r>
              <a:rPr lang="en-US" sz="3000" dirty="0">
                <a:latin typeface="Cambria" panose="02040503050406030204" pitchFamily="18" charset="0"/>
              </a:rPr>
              <a:t> in mind.</a:t>
            </a:r>
          </a:p>
          <a:p>
            <a:r>
              <a:rPr lang="en-US" sz="3000" dirty="0">
                <a:latin typeface="Cambria" panose="02040503050406030204" pitchFamily="18" charset="0"/>
              </a:rPr>
              <a:t>In sports, great care is taken to ensure sportsmen have the right training partners.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93F4A1-39C9-79D5-0B7D-E494CA195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825625"/>
            <a:ext cx="3932727" cy="2068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F1CEA-C374-3A3E-CD5C-1E5D9470B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029073"/>
            <a:ext cx="3932727" cy="28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8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7A26C-D9B5-D870-CF70-86B5914A5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936B-9096-4489-CB6C-CCDDC631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</a:rPr>
              <a:t>Islam on good </a:t>
            </a:r>
            <a:r>
              <a:rPr lang="en-US" i="1" dirty="0" err="1">
                <a:latin typeface="Cambria" panose="02040503050406030204" pitchFamily="18" charset="0"/>
              </a:rPr>
              <a:t>suhba</a:t>
            </a:r>
            <a:r>
              <a:rPr lang="en-US" dirty="0">
                <a:latin typeface="Cambria" panose="02040503050406030204" pitchFamily="18" charset="0"/>
              </a:rPr>
              <a:t> (companionship)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2F83-5A74-1F3F-26FF-06180CFC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825625"/>
            <a:ext cx="7823199" cy="4351338"/>
          </a:xfrm>
        </p:spPr>
        <p:txBody>
          <a:bodyPr>
            <a:norm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Suhba</a:t>
            </a:r>
            <a:r>
              <a:rPr lang="en-US" sz="3000" i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Cambria" panose="02040503050406030204" pitchFamily="18" charset="0"/>
              </a:rPr>
              <a:t>is so important that Islam asks us to seek good-companionship after death too! </a:t>
            </a:r>
          </a:p>
          <a:p>
            <a:r>
              <a:rPr lang="en-US" sz="3000" dirty="0">
                <a:latin typeface="Cambria" panose="02040503050406030204" pitchFamily="18" charset="0"/>
              </a:rPr>
              <a:t>The </a:t>
            </a:r>
            <a:r>
              <a:rPr lang="en-US" sz="3000" dirty="0" err="1">
                <a:latin typeface="Cambria" panose="02040503050406030204" pitchFamily="18" charset="0"/>
              </a:rPr>
              <a:t>du’a</a:t>
            </a:r>
            <a:r>
              <a:rPr lang="en-US" sz="3000" dirty="0">
                <a:latin typeface="Cambria" panose="02040503050406030204" pitchFamily="18" charset="0"/>
              </a:rPr>
              <a:t> to die in al-Madinah. </a:t>
            </a:r>
          </a:p>
          <a:p>
            <a:r>
              <a:rPr lang="en-US" sz="3000" dirty="0">
                <a:latin typeface="Cambria" panose="02040503050406030204" pitchFamily="18" charset="0"/>
              </a:rPr>
              <a:t>Imam al-Nawawi; always desire to be buried near the pious. </a:t>
            </a:r>
          </a:p>
          <a:p>
            <a:r>
              <a:rPr lang="en-US" sz="3000" dirty="0">
                <a:latin typeface="Cambria" panose="02040503050406030204" pitchFamily="18" charset="0"/>
              </a:rPr>
              <a:t>Hence why we have Muslim-only graveyards</a:t>
            </a:r>
          </a:p>
        </p:txBody>
      </p:sp>
      <p:pic>
        <p:nvPicPr>
          <p:cNvPr id="5" name="Picture 4" descr="A building with a green dome&#10;&#10;AI-generated content may be incorrect.">
            <a:extLst>
              <a:ext uri="{FF2B5EF4-FFF2-40B4-BE49-F238E27FC236}">
                <a16:creationId xmlns:a16="http://schemas.microsoft.com/office/drawing/2014/main" id="{EF0EC039-CBC4-B41A-9034-70629AEC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257" y="22098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D044-4BF2-1508-F9E5-9BF7502A9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>
                <a:latin typeface="Cambria" panose="02040503050406030204" pitchFamily="18" charset="0"/>
              </a:rPr>
              <a:t>Suhba</a:t>
            </a:r>
            <a:r>
              <a:rPr lang="en-US" dirty="0">
                <a:latin typeface="Cambria" panose="02040503050406030204" pitchFamily="18" charset="0"/>
              </a:rPr>
              <a:t> is changing…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76915E-2616-3777-59A3-FBF30493D024}"/>
              </a:ext>
            </a:extLst>
          </p:cNvPr>
          <p:cNvSpPr/>
          <p:nvPr/>
        </p:nvSpPr>
        <p:spPr>
          <a:xfrm>
            <a:off x="261257" y="1944914"/>
            <a:ext cx="5646057" cy="1088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People prefer lower quality of </a:t>
            </a:r>
            <a:r>
              <a:rPr lang="en-US" sz="2600" i="1" dirty="0" err="1"/>
              <a:t>Suhba</a:t>
            </a:r>
            <a:r>
              <a:rPr lang="en-US" sz="2600" dirty="0"/>
              <a:t>, not higher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96C61-763E-4982-2D38-BDD415F0E13B}"/>
              </a:ext>
            </a:extLst>
          </p:cNvPr>
          <p:cNvSpPr/>
          <p:nvPr/>
        </p:nvSpPr>
        <p:spPr>
          <a:xfrm>
            <a:off x="6284688" y="1944914"/>
            <a:ext cx="5646057" cy="10885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People prefer digital </a:t>
            </a:r>
            <a:r>
              <a:rPr lang="en-US" sz="2600" i="1" dirty="0" err="1"/>
              <a:t>Suhba</a:t>
            </a:r>
            <a:r>
              <a:rPr lang="en-US" sz="2600" dirty="0"/>
              <a:t>, not human </a:t>
            </a:r>
            <a:r>
              <a:rPr lang="en-US" sz="2600" i="1" dirty="0" err="1"/>
              <a:t>Suhba</a:t>
            </a:r>
            <a:r>
              <a:rPr lang="en-US" sz="2600" dirty="0"/>
              <a:t>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BF6B06-113B-99CE-7EEA-BCD70FA0349B}"/>
              </a:ext>
            </a:extLst>
          </p:cNvPr>
          <p:cNvCxnSpPr/>
          <p:nvPr/>
        </p:nvCxnSpPr>
        <p:spPr>
          <a:xfrm>
            <a:off x="6473371" y="1422400"/>
            <a:ext cx="1161143" cy="522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C2EDC5-E50A-3A3F-3901-4B7D49845D88}"/>
              </a:ext>
            </a:extLst>
          </p:cNvPr>
          <p:cNvCxnSpPr>
            <a:cxnSpLocks/>
          </p:cNvCxnSpPr>
          <p:nvPr/>
        </p:nvCxnSpPr>
        <p:spPr>
          <a:xfrm flipH="1">
            <a:off x="4833257" y="1422400"/>
            <a:ext cx="1640114" cy="5225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301E878E-18E9-A8A1-C638-B0077919F97C}"/>
              </a:ext>
            </a:extLst>
          </p:cNvPr>
          <p:cNvSpPr txBox="1">
            <a:spLocks/>
          </p:cNvSpPr>
          <p:nvPr/>
        </p:nvSpPr>
        <p:spPr>
          <a:xfrm>
            <a:off x="261257" y="3287712"/>
            <a:ext cx="5646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3AE93-8233-F02B-7410-CA9101408B49}"/>
              </a:ext>
            </a:extLst>
          </p:cNvPr>
          <p:cNvSpPr/>
          <p:nvPr/>
        </p:nvSpPr>
        <p:spPr>
          <a:xfrm>
            <a:off x="261257" y="3287712"/>
            <a:ext cx="5646057" cy="32582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*We prefer friends over parents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*Pirs and Shaykhs are disregarded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*Celebrities and ’influencers’ are our best friends now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5EF34B-CF9B-CD32-A088-555FF8CE6224}"/>
              </a:ext>
            </a:extLst>
          </p:cNvPr>
          <p:cNvSpPr/>
          <p:nvPr/>
        </p:nvSpPr>
        <p:spPr>
          <a:xfrm>
            <a:off x="6284688" y="3283971"/>
            <a:ext cx="5646057" cy="32582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*We spend 4/5 hours a day on the phone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*We text, we don’t talk anymore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*We even take the phone to bed</a:t>
            </a:r>
          </a:p>
        </p:txBody>
      </p:sp>
    </p:spTree>
    <p:extLst>
      <p:ext uri="{BB962C8B-B14F-4D97-AF65-F5344CB8AC3E}">
        <p14:creationId xmlns:p14="http://schemas.microsoft.com/office/powerpoint/2010/main" val="229725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8" y="388635"/>
            <a:ext cx="10944664" cy="125272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Our friends; questions we need to ask  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774635" y="1738002"/>
            <a:ext cx="3475472" cy="2155789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omic Sans MS"/>
                <a:cs typeface="Comic Sans MS"/>
              </a:rPr>
              <a:t>Are they making me more intelligent?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7056698" y="4313576"/>
            <a:ext cx="3475472" cy="2155789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omic Sans MS"/>
                <a:cs typeface="Comic Sans MS"/>
              </a:rPr>
              <a:t>Are they taking me away from good </a:t>
            </a:r>
            <a:r>
              <a:rPr lang="en-US" sz="2200" b="1" dirty="0" err="1">
                <a:solidFill>
                  <a:schemeClr val="tx1"/>
                </a:solidFill>
                <a:latin typeface="Comic Sans MS"/>
                <a:cs typeface="Comic Sans MS"/>
              </a:rPr>
              <a:t>behaviour</a:t>
            </a:r>
            <a:r>
              <a:rPr lang="en-US" sz="2200" b="1" dirty="0">
                <a:solidFill>
                  <a:schemeClr val="tx1"/>
                </a:solidFill>
                <a:latin typeface="Comic Sans MS"/>
                <a:cs typeface="Comic Sans MS"/>
              </a:rPr>
              <a:t>?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1774635" y="4313576"/>
            <a:ext cx="3475472" cy="2155789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omic Sans MS"/>
                <a:cs typeface="Comic Sans MS"/>
              </a:rPr>
              <a:t>Are they friends that think little of big sins?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735328" y="1738002"/>
            <a:ext cx="3475472" cy="2155789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omic Sans MS"/>
                <a:cs typeface="Comic Sans MS"/>
              </a:rPr>
              <a:t>Are they friends that will embarrass me later?</a:t>
            </a:r>
          </a:p>
        </p:txBody>
      </p:sp>
    </p:spTree>
    <p:extLst>
      <p:ext uri="{BB962C8B-B14F-4D97-AF65-F5344CB8AC3E}">
        <p14:creationId xmlns:p14="http://schemas.microsoft.com/office/powerpoint/2010/main" val="122692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F8D8-3FEC-37F9-A1D6-534657C2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Cambria" panose="02040503050406030204" pitchFamily="18" charset="0"/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41B0E-9E61-302A-E172-A8FF37D0E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Surah al-Fatiha is the most recited Surah in the world. In essence, this Surah is a </a:t>
            </a:r>
            <a:r>
              <a:rPr lang="en-US" i="1" dirty="0" err="1">
                <a:latin typeface="Cambria" panose="02040503050406030204" pitchFamily="18" charset="0"/>
              </a:rPr>
              <a:t>du’a</a:t>
            </a:r>
            <a:r>
              <a:rPr lang="en-US" dirty="0">
                <a:latin typeface="Cambria" panose="02040503050406030204" pitchFamily="18" charset="0"/>
              </a:rPr>
              <a:t> for one thing; good </a:t>
            </a:r>
            <a:r>
              <a:rPr lang="en-US" i="1" dirty="0" err="1">
                <a:latin typeface="Cambria" panose="02040503050406030204" pitchFamily="18" charset="0"/>
              </a:rPr>
              <a:t>suhba</a:t>
            </a:r>
            <a:r>
              <a:rPr lang="en-US" dirty="0">
                <a:latin typeface="Cambria" panose="02040503050406030204" pitchFamily="18" charset="0"/>
              </a:rPr>
              <a:t>. </a:t>
            </a:r>
          </a:p>
          <a:p>
            <a:r>
              <a:rPr lang="en-US" dirty="0">
                <a:latin typeface="Cambria" panose="02040503050406030204" pitchFamily="18" charset="0"/>
              </a:rPr>
              <a:t>Seek good </a:t>
            </a:r>
            <a:r>
              <a:rPr lang="en-US" i="1" dirty="0" err="1">
                <a:latin typeface="Cambria" panose="02040503050406030204" pitchFamily="18" charset="0"/>
              </a:rPr>
              <a:t>suhba</a:t>
            </a:r>
            <a:r>
              <a:rPr lang="en-US" dirty="0">
                <a:latin typeface="Cambria" panose="02040503050406030204" pitchFamily="18" charset="0"/>
              </a:rPr>
              <a:t> and you are guaranteed good times. Best </a:t>
            </a:r>
            <a:r>
              <a:rPr lang="en-US" i="1" dirty="0" err="1">
                <a:latin typeface="Cambria" panose="02040503050406030204" pitchFamily="18" charset="0"/>
              </a:rPr>
              <a:t>suhba</a:t>
            </a:r>
            <a:r>
              <a:rPr lang="en-US" dirty="0">
                <a:latin typeface="Cambria" panose="02040503050406030204" pitchFamily="18" charset="0"/>
              </a:rPr>
              <a:t> is still the people of the masjid.  </a:t>
            </a:r>
          </a:p>
        </p:txBody>
      </p:sp>
      <p:pic>
        <p:nvPicPr>
          <p:cNvPr id="5" name="Picture 4" descr="A large group of people around a tower&#10;&#10;AI-generated content may be incorrect.">
            <a:extLst>
              <a:ext uri="{FF2B5EF4-FFF2-40B4-BE49-F238E27FC236}">
                <a16:creationId xmlns:a16="http://schemas.microsoft.com/office/drawing/2014/main" id="{280FEAF8-AED7-C51F-73D4-F2A73E05DC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01" r="5112" b="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7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555</Words>
  <Application>Microsoft Macintosh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Cambria</vt:lpstr>
      <vt:lpstr>Comic Sans MS</vt:lpstr>
      <vt:lpstr>Office Theme</vt:lpstr>
      <vt:lpstr>Suhba:  good friends = good times</vt:lpstr>
      <vt:lpstr>Friday – the day of salawāt</vt:lpstr>
      <vt:lpstr>Man the “social animal”</vt:lpstr>
      <vt:lpstr>Islam on good suhba (companionship)</vt:lpstr>
      <vt:lpstr>Islam on good suhba (companionship)</vt:lpstr>
      <vt:lpstr>Islam on good suhba (companionship)</vt:lpstr>
      <vt:lpstr>Suhba is changing…</vt:lpstr>
      <vt:lpstr>Our friends; questions we need to ask  </vt:lpstr>
      <vt:lpstr>Conclusion </vt:lpstr>
      <vt:lpstr>Announcements </vt:lpstr>
      <vt:lpstr>Announcements </vt:lpstr>
      <vt:lpstr>Announcements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ather hussain</dc:creator>
  <cp:lastModifiedBy>ather hussain</cp:lastModifiedBy>
  <cp:revision>12</cp:revision>
  <dcterms:created xsi:type="dcterms:W3CDTF">2025-06-19T17:02:33Z</dcterms:created>
  <dcterms:modified xsi:type="dcterms:W3CDTF">2025-08-01T11:26:12Z</dcterms:modified>
</cp:coreProperties>
</file>