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05" r:id="rId2"/>
    <p:sldId id="265" r:id="rId3"/>
    <p:sldId id="320" r:id="rId4"/>
    <p:sldId id="321" r:id="rId5"/>
    <p:sldId id="304" r:id="rId6"/>
    <p:sldId id="301" r:id="rId7"/>
    <p:sldId id="307" r:id="rId8"/>
    <p:sldId id="308" r:id="rId9"/>
    <p:sldId id="312" r:id="rId10"/>
    <p:sldId id="313" r:id="rId11"/>
    <p:sldId id="315" r:id="rId12"/>
    <p:sldId id="316" r:id="rId13"/>
    <p:sldId id="314" r:id="rId14"/>
    <p:sldId id="311" r:id="rId15"/>
    <p:sldId id="261" r:id="rId16"/>
    <p:sldId id="322" r:id="rId17"/>
    <p:sldId id="283" r:id="rId18"/>
    <p:sldId id="288" r:id="rId19"/>
    <p:sldId id="317" r:id="rId20"/>
    <p:sldId id="318" r:id="rId21"/>
    <p:sldId id="319"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90"/>
    <p:restoredTop sz="94626"/>
  </p:normalViewPr>
  <p:slideViewPr>
    <p:cSldViewPr snapToGrid="0" snapToObjects="1">
      <p:cViewPr varScale="1">
        <p:scale>
          <a:sx n="91" d="100"/>
          <a:sy n="91" d="100"/>
        </p:scale>
        <p:origin x="2176" y="4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EAEB47-8944-424A-9F86-1E573DE1CE02}" type="datetimeFigureOut">
              <a:rPr lang="en-US" smtClean="0"/>
              <a:t>8/29/25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14C3A9-169D-6E40-9DE5-885890778E11}" type="slidenum">
              <a:rPr lang="en-US" smtClean="0"/>
              <a:t>‹#›</a:t>
            </a:fld>
            <a:endParaRPr lang="en-US"/>
          </a:p>
        </p:txBody>
      </p:sp>
    </p:spTree>
    <p:extLst>
      <p:ext uri="{BB962C8B-B14F-4D97-AF65-F5344CB8AC3E}">
        <p14:creationId xmlns:p14="http://schemas.microsoft.com/office/powerpoint/2010/main" val="1929176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14C3A9-169D-6E40-9DE5-885890778E11}" type="slidenum">
              <a:rPr lang="en-US" smtClean="0"/>
              <a:t>9</a:t>
            </a:fld>
            <a:endParaRPr lang="en-US"/>
          </a:p>
        </p:txBody>
      </p:sp>
    </p:spTree>
    <p:extLst>
      <p:ext uri="{BB962C8B-B14F-4D97-AF65-F5344CB8AC3E}">
        <p14:creationId xmlns:p14="http://schemas.microsoft.com/office/powerpoint/2010/main" val="262840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14C3A9-169D-6E40-9DE5-885890778E11}" type="slidenum">
              <a:rPr lang="en-US" smtClean="0"/>
              <a:t>10</a:t>
            </a:fld>
            <a:endParaRPr lang="en-US"/>
          </a:p>
        </p:txBody>
      </p:sp>
    </p:spTree>
    <p:extLst>
      <p:ext uri="{BB962C8B-B14F-4D97-AF65-F5344CB8AC3E}">
        <p14:creationId xmlns:p14="http://schemas.microsoft.com/office/powerpoint/2010/main" val="3329953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14C3A9-169D-6E40-9DE5-885890778E11}" type="slidenum">
              <a:rPr lang="en-US" smtClean="0"/>
              <a:t>11</a:t>
            </a:fld>
            <a:endParaRPr lang="en-US"/>
          </a:p>
        </p:txBody>
      </p:sp>
    </p:spTree>
    <p:extLst>
      <p:ext uri="{BB962C8B-B14F-4D97-AF65-F5344CB8AC3E}">
        <p14:creationId xmlns:p14="http://schemas.microsoft.com/office/powerpoint/2010/main" val="84000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14C3A9-169D-6E40-9DE5-885890778E11}" type="slidenum">
              <a:rPr lang="en-US" smtClean="0"/>
              <a:t>12</a:t>
            </a:fld>
            <a:endParaRPr lang="en-US"/>
          </a:p>
        </p:txBody>
      </p:sp>
    </p:spTree>
    <p:extLst>
      <p:ext uri="{BB962C8B-B14F-4D97-AF65-F5344CB8AC3E}">
        <p14:creationId xmlns:p14="http://schemas.microsoft.com/office/powerpoint/2010/main" val="1465544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14C3A9-169D-6E40-9DE5-885890778E11}" type="slidenum">
              <a:rPr lang="en-US" smtClean="0"/>
              <a:t>13</a:t>
            </a:fld>
            <a:endParaRPr lang="en-US"/>
          </a:p>
        </p:txBody>
      </p:sp>
    </p:spTree>
    <p:extLst>
      <p:ext uri="{BB962C8B-B14F-4D97-AF65-F5344CB8AC3E}">
        <p14:creationId xmlns:p14="http://schemas.microsoft.com/office/powerpoint/2010/main" val="3214757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14C3A9-169D-6E40-9DE5-885890778E11}" type="slidenum">
              <a:rPr lang="en-US" smtClean="0"/>
              <a:t>14</a:t>
            </a:fld>
            <a:endParaRPr lang="en-US"/>
          </a:p>
        </p:txBody>
      </p:sp>
    </p:spTree>
    <p:extLst>
      <p:ext uri="{BB962C8B-B14F-4D97-AF65-F5344CB8AC3E}">
        <p14:creationId xmlns:p14="http://schemas.microsoft.com/office/powerpoint/2010/main" val="287334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latin typeface="Cambria" panose="02040503050406030204" pitchFamily="18" charset="0"/>
                <a:cs typeface="Cambria"/>
              </a:rPr>
              <a:t>Reuters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0000"/>
                </a:solidFill>
                <a:latin typeface="Cambria" panose="02040503050406030204" pitchFamily="18" charset="0"/>
                <a:cs typeface="Cambria"/>
              </a:rPr>
              <a:t>https://</a:t>
            </a:r>
            <a:r>
              <a:rPr lang="en-GB" sz="1200" b="1" dirty="0" err="1">
                <a:solidFill>
                  <a:srgbClr val="000000"/>
                </a:solidFill>
                <a:latin typeface="Cambria" panose="02040503050406030204" pitchFamily="18" charset="0"/>
                <a:cs typeface="Cambria"/>
              </a:rPr>
              <a:t>twitter.com</a:t>
            </a:r>
            <a:r>
              <a:rPr lang="en-GB" sz="1200" b="1" dirty="0">
                <a:solidFill>
                  <a:srgbClr val="000000"/>
                </a:solidFill>
                <a:latin typeface="Cambria" panose="02040503050406030204" pitchFamily="18" charset="0"/>
                <a:cs typeface="Cambria"/>
              </a:rPr>
              <a:t>/husnainyaqoob10/status/1579807855741669377?s=46&amp;t=</a:t>
            </a:r>
            <a:r>
              <a:rPr lang="en-GB" sz="1200" b="1" dirty="0" err="1">
                <a:solidFill>
                  <a:srgbClr val="000000"/>
                </a:solidFill>
                <a:latin typeface="Cambria" panose="02040503050406030204" pitchFamily="18" charset="0"/>
                <a:cs typeface="Cambria"/>
              </a:rPr>
              <a:t>CpwgGRfNJIWTAEOrcSONwA</a:t>
            </a:r>
            <a:endParaRPr lang="en-GB" sz="1200" b="1" dirty="0">
              <a:solidFill>
                <a:srgbClr val="000000"/>
              </a:solidFill>
              <a:latin typeface="Cambria" panose="02040503050406030204" pitchFamily="18" charset="0"/>
              <a:cs typeface="Cambria"/>
            </a:endParaRPr>
          </a:p>
          <a:p>
            <a:endParaRPr lang="en-GB" b="0" i="0" u="none" strike="noStrike" dirty="0">
              <a:solidFill>
                <a:srgbClr val="000000"/>
              </a:solidFill>
              <a:effectLst/>
              <a:latin typeface="-webkit-standard"/>
            </a:endParaRPr>
          </a:p>
          <a:p>
            <a:r>
              <a:rPr lang="en-GB" b="0" i="0" u="none" strike="noStrike" dirty="0">
                <a:solidFill>
                  <a:srgbClr val="000000"/>
                </a:solidFill>
                <a:effectLst/>
                <a:latin typeface="-webkit-standard"/>
              </a:rPr>
              <a:t>Malaysia </a:t>
            </a:r>
          </a:p>
          <a:p>
            <a:r>
              <a:rPr lang="en-GB" b="0" i="0" u="none" strike="noStrike" dirty="0">
                <a:solidFill>
                  <a:srgbClr val="000000"/>
                </a:solidFill>
                <a:effectLst/>
                <a:latin typeface="-webkit-standard"/>
              </a:rPr>
              <a:t>https://</a:t>
            </a:r>
            <a:r>
              <a:rPr lang="en-GB" b="0" i="0" u="none" strike="noStrike" dirty="0" err="1">
                <a:solidFill>
                  <a:srgbClr val="000000"/>
                </a:solidFill>
                <a:effectLst/>
                <a:latin typeface="-webkit-standard"/>
              </a:rPr>
              <a:t>twitter.com</a:t>
            </a:r>
            <a:r>
              <a:rPr lang="en-GB" b="0" i="0" u="none" strike="noStrike" dirty="0">
                <a:solidFill>
                  <a:srgbClr val="000000"/>
                </a:solidFill>
                <a:effectLst/>
                <a:latin typeface="-webkit-standard"/>
              </a:rPr>
              <a:t>/HusnainYaqoob10/status/1579587060662702080?s=20&amp;t=xdYKgzeGxalbd_l2ikuCxQ</a:t>
            </a:r>
          </a:p>
          <a:p>
            <a:endParaRPr lang="en-GB" b="0" i="0" u="none" strike="noStrike" dirty="0">
              <a:solidFill>
                <a:srgbClr val="000000"/>
              </a:solidFill>
              <a:effectLst/>
              <a:latin typeface="-webkit-standard"/>
            </a:endParaRPr>
          </a:p>
          <a:p>
            <a:r>
              <a:rPr lang="en-US" dirty="0"/>
              <a:t>Kurdistan </a:t>
            </a:r>
          </a:p>
          <a:p>
            <a:r>
              <a:rPr lang="en-GB" b="0" i="0" u="none" strike="noStrike" dirty="0">
                <a:solidFill>
                  <a:srgbClr val="000000"/>
                </a:solidFill>
                <a:effectLst/>
                <a:latin typeface="-webkit-standard"/>
              </a:rPr>
              <a:t>https://</a:t>
            </a:r>
            <a:r>
              <a:rPr lang="en-GB" b="0" i="0" u="none" strike="noStrike" dirty="0" err="1">
                <a:solidFill>
                  <a:srgbClr val="000000"/>
                </a:solidFill>
                <a:effectLst/>
                <a:latin typeface="-webkit-standard"/>
              </a:rPr>
              <a:t>twitter.com</a:t>
            </a:r>
            <a:r>
              <a:rPr lang="en-GB" b="0" i="0" u="none" strike="noStrike" dirty="0">
                <a:solidFill>
                  <a:srgbClr val="000000"/>
                </a:solidFill>
                <a:effectLst/>
                <a:latin typeface="-webkit-standard"/>
              </a:rPr>
              <a:t>/8Sayyida/status/1578867347645173761?s=20&amp;t=xdYKgzeGxalbd_l2ikuCxQ</a:t>
            </a:r>
            <a:endParaRPr lang="en-US" b="0" i="0" u="none" strike="noStrike" dirty="0">
              <a:solidFill>
                <a:srgbClr val="000000"/>
              </a:solidFill>
              <a:effectLst/>
              <a:latin typeface="-webkit-standard"/>
            </a:endParaRPr>
          </a:p>
          <a:p>
            <a:endParaRPr lang="en-US" b="0" i="0" u="none" strike="noStrike" dirty="0">
              <a:solidFill>
                <a:srgbClr val="000000"/>
              </a:solidFill>
              <a:effectLst/>
              <a:latin typeface="-webkit-standard"/>
            </a:endParaRPr>
          </a:p>
          <a:p>
            <a:r>
              <a:rPr lang="en-US" b="0" i="0" u="none" strike="noStrike" dirty="0">
                <a:solidFill>
                  <a:srgbClr val="000000"/>
                </a:solidFill>
                <a:effectLst/>
                <a:latin typeface="-webkit-standard"/>
              </a:rPr>
              <a:t>Palestine </a:t>
            </a:r>
          </a:p>
          <a:p>
            <a:r>
              <a:rPr lang="en-GB" b="0" i="0" u="none" strike="noStrike" dirty="0">
                <a:solidFill>
                  <a:srgbClr val="000000"/>
                </a:solidFill>
                <a:effectLst/>
                <a:latin typeface="-webkit-standard"/>
              </a:rPr>
              <a:t>https://</a:t>
            </a:r>
            <a:r>
              <a:rPr lang="en-GB" b="0" i="0" u="none" strike="noStrike" dirty="0" err="1">
                <a:solidFill>
                  <a:srgbClr val="000000"/>
                </a:solidFill>
                <a:effectLst/>
                <a:latin typeface="-webkit-standard"/>
              </a:rPr>
              <a:t>twitter.com</a:t>
            </a:r>
            <a:r>
              <a:rPr lang="en-GB" b="0" i="0" u="none" strike="noStrike" dirty="0">
                <a:solidFill>
                  <a:srgbClr val="000000"/>
                </a:solidFill>
                <a:effectLst/>
                <a:latin typeface="-webkit-standard"/>
              </a:rPr>
              <a:t>/5Pillarsuk/status/1579048481922379778?s=20&amp;t=xdYKgzeGxalbd_l2ikuCxQ</a:t>
            </a:r>
            <a:endParaRPr lang="en-US" b="0" i="0" u="none" strike="noStrike" dirty="0">
              <a:solidFill>
                <a:srgbClr val="000000"/>
              </a:solidFill>
              <a:effectLst/>
              <a:latin typeface="-webkit-standard"/>
            </a:endParaRPr>
          </a:p>
          <a:p>
            <a:endParaRPr lang="en-US" dirty="0"/>
          </a:p>
        </p:txBody>
      </p:sp>
      <p:sp>
        <p:nvSpPr>
          <p:cNvPr id="4" name="Slide Number Placeholder 3"/>
          <p:cNvSpPr>
            <a:spLocks noGrp="1"/>
          </p:cNvSpPr>
          <p:nvPr>
            <p:ph type="sldNum" sz="quarter" idx="5"/>
          </p:nvPr>
        </p:nvSpPr>
        <p:spPr/>
        <p:txBody>
          <a:bodyPr/>
          <a:lstStyle/>
          <a:p>
            <a:fld id="{9414C3A9-169D-6E40-9DE5-885890778E11}" type="slidenum">
              <a:rPr lang="en-US" smtClean="0"/>
              <a:t>16</a:t>
            </a:fld>
            <a:endParaRPr lang="en-US"/>
          </a:p>
        </p:txBody>
      </p:sp>
    </p:spTree>
    <p:extLst>
      <p:ext uri="{BB962C8B-B14F-4D97-AF65-F5344CB8AC3E}">
        <p14:creationId xmlns:p14="http://schemas.microsoft.com/office/powerpoint/2010/main" val="2586658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E5E75FE1-9652-4C4F-BEE4-056A0A62826D}"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6E8E6-B369-3948-9F61-DD894AD7418C}" type="slidenum">
              <a:rPr lang="en-US" smtClean="0"/>
              <a:t>‹#›</a:t>
            </a:fld>
            <a:endParaRPr lang="en-US"/>
          </a:p>
        </p:txBody>
      </p:sp>
    </p:spTree>
    <p:extLst>
      <p:ext uri="{BB962C8B-B14F-4D97-AF65-F5344CB8AC3E}">
        <p14:creationId xmlns:p14="http://schemas.microsoft.com/office/powerpoint/2010/main" val="934073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5E75FE1-9652-4C4F-BEE4-056A0A62826D}"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6E8E6-B369-3948-9F61-DD894AD7418C}" type="slidenum">
              <a:rPr lang="en-US" smtClean="0"/>
              <a:t>‹#›</a:t>
            </a:fld>
            <a:endParaRPr lang="en-US"/>
          </a:p>
        </p:txBody>
      </p:sp>
    </p:spTree>
    <p:extLst>
      <p:ext uri="{BB962C8B-B14F-4D97-AF65-F5344CB8AC3E}">
        <p14:creationId xmlns:p14="http://schemas.microsoft.com/office/powerpoint/2010/main" val="2518060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5E75FE1-9652-4C4F-BEE4-056A0A62826D}"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6E8E6-B369-3948-9F61-DD894AD7418C}" type="slidenum">
              <a:rPr lang="en-US" smtClean="0"/>
              <a:t>‹#›</a:t>
            </a:fld>
            <a:endParaRPr lang="en-US"/>
          </a:p>
        </p:txBody>
      </p:sp>
    </p:spTree>
    <p:extLst>
      <p:ext uri="{BB962C8B-B14F-4D97-AF65-F5344CB8AC3E}">
        <p14:creationId xmlns:p14="http://schemas.microsoft.com/office/powerpoint/2010/main" val="3360081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E5E75FE1-9652-4C4F-BEE4-056A0A62826D}"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6E8E6-B369-3948-9F61-DD894AD7418C}" type="slidenum">
              <a:rPr lang="en-US" smtClean="0"/>
              <a:t>‹#›</a:t>
            </a:fld>
            <a:endParaRPr lang="en-US"/>
          </a:p>
        </p:txBody>
      </p:sp>
    </p:spTree>
    <p:extLst>
      <p:ext uri="{BB962C8B-B14F-4D97-AF65-F5344CB8AC3E}">
        <p14:creationId xmlns:p14="http://schemas.microsoft.com/office/powerpoint/2010/main" val="34303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5E75FE1-9652-4C4F-BEE4-056A0A62826D}" type="datetimeFigureOut">
              <a:rPr lang="en-US" smtClean="0"/>
              <a:t>8/29/25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A6E8E6-B369-3948-9F61-DD894AD7418C}" type="slidenum">
              <a:rPr lang="en-US" smtClean="0"/>
              <a:t>‹#›</a:t>
            </a:fld>
            <a:endParaRPr lang="en-US"/>
          </a:p>
        </p:txBody>
      </p:sp>
    </p:spTree>
    <p:extLst>
      <p:ext uri="{BB962C8B-B14F-4D97-AF65-F5344CB8AC3E}">
        <p14:creationId xmlns:p14="http://schemas.microsoft.com/office/powerpoint/2010/main" val="2994294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E5E75FE1-9652-4C4F-BEE4-056A0A62826D}" type="datetimeFigureOut">
              <a:rPr lang="en-US" smtClean="0"/>
              <a:t>8/29/25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6E8E6-B369-3948-9F61-DD894AD7418C}" type="slidenum">
              <a:rPr lang="en-US" smtClean="0"/>
              <a:t>‹#›</a:t>
            </a:fld>
            <a:endParaRPr lang="en-US"/>
          </a:p>
        </p:txBody>
      </p:sp>
    </p:spTree>
    <p:extLst>
      <p:ext uri="{BB962C8B-B14F-4D97-AF65-F5344CB8AC3E}">
        <p14:creationId xmlns:p14="http://schemas.microsoft.com/office/powerpoint/2010/main" val="4080268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E5E75FE1-9652-4C4F-BEE4-056A0A62826D}" type="datetimeFigureOut">
              <a:rPr lang="en-US" smtClean="0"/>
              <a:t>8/29/25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A6E8E6-B369-3948-9F61-DD894AD7418C}" type="slidenum">
              <a:rPr lang="en-US" smtClean="0"/>
              <a:t>‹#›</a:t>
            </a:fld>
            <a:endParaRPr lang="en-US"/>
          </a:p>
        </p:txBody>
      </p:sp>
    </p:spTree>
    <p:extLst>
      <p:ext uri="{BB962C8B-B14F-4D97-AF65-F5344CB8AC3E}">
        <p14:creationId xmlns:p14="http://schemas.microsoft.com/office/powerpoint/2010/main" val="2545097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E5E75FE1-9652-4C4F-BEE4-056A0A62826D}" type="datetimeFigureOut">
              <a:rPr lang="en-US" smtClean="0"/>
              <a:t>8/29/25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A6E8E6-B369-3948-9F61-DD894AD7418C}" type="slidenum">
              <a:rPr lang="en-US" smtClean="0"/>
              <a:t>‹#›</a:t>
            </a:fld>
            <a:endParaRPr lang="en-US"/>
          </a:p>
        </p:txBody>
      </p:sp>
    </p:spTree>
    <p:extLst>
      <p:ext uri="{BB962C8B-B14F-4D97-AF65-F5344CB8AC3E}">
        <p14:creationId xmlns:p14="http://schemas.microsoft.com/office/powerpoint/2010/main" val="220921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E75FE1-9652-4C4F-BEE4-056A0A62826D}" type="datetimeFigureOut">
              <a:rPr lang="en-US" smtClean="0"/>
              <a:t>8/29/25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A6E8E6-B369-3948-9F61-DD894AD7418C}" type="slidenum">
              <a:rPr lang="en-US" smtClean="0"/>
              <a:t>‹#›</a:t>
            </a:fld>
            <a:endParaRPr lang="en-US"/>
          </a:p>
        </p:txBody>
      </p:sp>
    </p:spTree>
    <p:extLst>
      <p:ext uri="{BB962C8B-B14F-4D97-AF65-F5344CB8AC3E}">
        <p14:creationId xmlns:p14="http://schemas.microsoft.com/office/powerpoint/2010/main" val="326984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5E75FE1-9652-4C4F-BEE4-056A0A62826D}" type="datetimeFigureOut">
              <a:rPr lang="en-US" smtClean="0"/>
              <a:t>8/29/25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6E8E6-B369-3948-9F61-DD894AD7418C}" type="slidenum">
              <a:rPr lang="en-US" smtClean="0"/>
              <a:t>‹#›</a:t>
            </a:fld>
            <a:endParaRPr lang="en-US"/>
          </a:p>
        </p:txBody>
      </p:sp>
    </p:spTree>
    <p:extLst>
      <p:ext uri="{BB962C8B-B14F-4D97-AF65-F5344CB8AC3E}">
        <p14:creationId xmlns:p14="http://schemas.microsoft.com/office/powerpoint/2010/main" val="373350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E5E75FE1-9652-4C4F-BEE4-056A0A62826D}" type="datetimeFigureOut">
              <a:rPr lang="en-US" smtClean="0"/>
              <a:t>8/29/25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A6E8E6-B369-3948-9F61-DD894AD7418C}" type="slidenum">
              <a:rPr lang="en-US" smtClean="0"/>
              <a:t>‹#›</a:t>
            </a:fld>
            <a:endParaRPr lang="en-US"/>
          </a:p>
        </p:txBody>
      </p:sp>
    </p:spTree>
    <p:extLst>
      <p:ext uri="{BB962C8B-B14F-4D97-AF65-F5344CB8AC3E}">
        <p14:creationId xmlns:p14="http://schemas.microsoft.com/office/powerpoint/2010/main" val="1200015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E75FE1-9652-4C4F-BEE4-056A0A62826D}" type="datetimeFigureOut">
              <a:rPr lang="en-US" smtClean="0"/>
              <a:t>8/29/25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A6E8E6-B369-3948-9F61-DD894AD7418C}" type="slidenum">
              <a:rPr lang="en-US" smtClean="0"/>
              <a:t>‹#›</a:t>
            </a:fld>
            <a:endParaRPr lang="en-US"/>
          </a:p>
        </p:txBody>
      </p:sp>
    </p:spTree>
    <p:extLst>
      <p:ext uri="{BB962C8B-B14F-4D97-AF65-F5344CB8AC3E}">
        <p14:creationId xmlns:p14="http://schemas.microsoft.com/office/powerpoint/2010/main" val="3529788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forms.gle/gMPzFNFrQzomqYd9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DF5E02E-2951-4149-FB4F-80BA72BFF0C5}"/>
              </a:ext>
            </a:extLst>
          </p:cNvPr>
          <p:cNvSpPr>
            <a:spLocks noGrp="1"/>
          </p:cNvSpPr>
          <p:nvPr>
            <p:ph type="title"/>
          </p:nvPr>
        </p:nvSpPr>
        <p:spPr>
          <a:xfrm>
            <a:off x="3973320" y="1584122"/>
            <a:ext cx="4688333" cy="2080712"/>
          </a:xfrm>
        </p:spPr>
        <p:txBody>
          <a:bodyPr vert="horz" lIns="91440" tIns="45720" rIns="91440" bIns="45720" rtlCol="0" anchor="b">
            <a:normAutofit/>
          </a:bodyPr>
          <a:lstStyle/>
          <a:p>
            <a:pPr defTabSz="914400">
              <a:lnSpc>
                <a:spcPct val="90000"/>
              </a:lnSpc>
            </a:pPr>
            <a:r>
              <a:rPr lang="en-US" sz="4700" b="1" i="1" dirty="0">
                <a:latin typeface="Lucida Bright" panose="02040602050505020304" pitchFamily="18" charset="77"/>
              </a:rPr>
              <a:t>Prophet Muhammad </a:t>
            </a:r>
            <a:r>
              <a:rPr lang="en-US" sz="4700" dirty="0" err="1">
                <a:latin typeface="Lucida Bright" panose="02040602050505020304" pitchFamily="18" charset="77"/>
              </a:rPr>
              <a:t>ﷺ</a:t>
            </a:r>
            <a:br>
              <a:rPr lang="en-US" sz="4700" dirty="0">
                <a:latin typeface="Lucida Bright" panose="02040602050505020304" pitchFamily="18" charset="77"/>
              </a:rPr>
            </a:br>
            <a:r>
              <a:rPr lang="en-US" sz="3200" i="1" dirty="0"/>
              <a:t>His impact on </a:t>
            </a:r>
            <a:r>
              <a:rPr lang="en-US" sz="3200" i="1" dirty="0" err="1"/>
              <a:t>civilisation</a:t>
            </a:r>
            <a:endParaRPr lang="en-US" sz="3200" b="1" i="1" dirty="0"/>
          </a:p>
        </p:txBody>
      </p:sp>
      <p:sp>
        <p:nvSpPr>
          <p:cNvPr id="9" name="Content Placeholder 8">
            <a:extLst>
              <a:ext uri="{FF2B5EF4-FFF2-40B4-BE49-F238E27FC236}">
                <a16:creationId xmlns:a16="http://schemas.microsoft.com/office/drawing/2014/main" id="{22E2E34E-BFB8-5819-6545-D6FC3F304C7A}"/>
              </a:ext>
            </a:extLst>
          </p:cNvPr>
          <p:cNvSpPr>
            <a:spLocks noGrp="1"/>
          </p:cNvSpPr>
          <p:nvPr>
            <p:ph idx="1"/>
          </p:nvPr>
        </p:nvSpPr>
        <p:spPr>
          <a:xfrm>
            <a:off x="3973320" y="4636008"/>
            <a:ext cx="4688333" cy="1572768"/>
          </a:xfrm>
        </p:spPr>
        <p:txBody>
          <a:bodyPr vert="horz" lIns="91440" tIns="45720" rIns="91440" bIns="45720" rtlCol="0">
            <a:normAutofit fontScale="92500" lnSpcReduction="10000"/>
          </a:bodyPr>
          <a:lstStyle/>
          <a:p>
            <a:r>
              <a:rPr lang="en-US" sz="2400">
                <a:latin typeface="Cambria" panose="02040503050406030204" pitchFamily="18" charset="0"/>
              </a:rPr>
              <a:t>Jumu'ah Salah English Speech </a:t>
            </a:r>
          </a:p>
          <a:p>
            <a:r>
              <a:rPr lang="en-US" sz="2400">
                <a:latin typeface="Cambria" panose="02040503050406030204" pitchFamily="18" charset="0"/>
              </a:rPr>
              <a:t>Hafiz Ather Hussain al-Azhari </a:t>
            </a:r>
          </a:p>
          <a:p>
            <a:r>
              <a:rPr lang="en-US" sz="2400">
                <a:latin typeface="Cambria" panose="02040503050406030204" pitchFamily="18" charset="0"/>
              </a:rPr>
              <a:t>1:15pm-1:55pm </a:t>
            </a:r>
          </a:p>
          <a:p>
            <a:r>
              <a:rPr lang="en-US" sz="2400">
                <a:latin typeface="Cambria" panose="02040503050406030204" pitchFamily="18" charset="0"/>
              </a:rPr>
              <a:t>Ashton Central Mosque OL69JA</a:t>
            </a:r>
            <a:endParaRPr lang="en-US" sz="2400" dirty="0">
              <a:latin typeface="Cambria" panose="02040503050406030204" pitchFamily="18" charset="0"/>
            </a:endParaRPr>
          </a:p>
        </p:txBody>
      </p:sp>
      <p:sp>
        <p:nvSpPr>
          <p:cNvPr id="2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646" y="4409267"/>
            <a:ext cx="3182692" cy="18288"/>
          </a:xfrm>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 name="connsiteX0" fmla="*/ 0 w 3182692"/>
              <a:gd name="connsiteY0" fmla="*/ 0 h 18288"/>
              <a:gd name="connsiteX1" fmla="*/ 604711 w 3182692"/>
              <a:gd name="connsiteY1" fmla="*/ 0 h 18288"/>
              <a:gd name="connsiteX2" fmla="*/ 1145769 w 3182692"/>
              <a:gd name="connsiteY2" fmla="*/ 0 h 18288"/>
              <a:gd name="connsiteX3" fmla="*/ 1845961 w 3182692"/>
              <a:gd name="connsiteY3" fmla="*/ 0 h 18288"/>
              <a:gd name="connsiteX4" fmla="*/ 2450673 w 3182692"/>
              <a:gd name="connsiteY4" fmla="*/ 0 h 18288"/>
              <a:gd name="connsiteX5" fmla="*/ 3182692 w 3182692"/>
              <a:gd name="connsiteY5" fmla="*/ 0 h 18288"/>
              <a:gd name="connsiteX6" fmla="*/ 3182692 w 3182692"/>
              <a:gd name="connsiteY6" fmla="*/ 18288 h 18288"/>
              <a:gd name="connsiteX7" fmla="*/ 2546154 w 3182692"/>
              <a:gd name="connsiteY7" fmla="*/ 18288 h 18288"/>
              <a:gd name="connsiteX8" fmla="*/ 1845961 w 3182692"/>
              <a:gd name="connsiteY8" fmla="*/ 18288 h 18288"/>
              <a:gd name="connsiteX9" fmla="*/ 1304904 w 3182692"/>
              <a:gd name="connsiteY9" fmla="*/ 18288 h 18288"/>
              <a:gd name="connsiteX10" fmla="*/ 668365 w 3182692"/>
              <a:gd name="connsiteY10" fmla="*/ 18288 h 18288"/>
              <a:gd name="connsiteX11" fmla="*/ 0 w 3182692"/>
              <a:gd name="connsiteY11" fmla="*/ 18288 h 18288"/>
              <a:gd name="connsiteX12" fmla="*/ 0 w 3182692"/>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stroke="0"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stroke="0"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custGeom>
                    <a:avLst/>
                    <a:gdLst>
                      <a:gd name="connsiteX0" fmla="*/ 0 w 3182692"/>
                      <a:gd name="connsiteY0" fmla="*/ 0 h 18288"/>
                      <a:gd name="connsiteX1" fmla="*/ 604711 w 3182692"/>
                      <a:gd name="connsiteY1" fmla="*/ 0 h 18288"/>
                      <a:gd name="connsiteX2" fmla="*/ 1241250 w 3182692"/>
                      <a:gd name="connsiteY2" fmla="*/ 0 h 18288"/>
                      <a:gd name="connsiteX3" fmla="*/ 1909615 w 3182692"/>
                      <a:gd name="connsiteY3" fmla="*/ 0 h 18288"/>
                      <a:gd name="connsiteX4" fmla="*/ 2577981 w 3182692"/>
                      <a:gd name="connsiteY4" fmla="*/ 0 h 18288"/>
                      <a:gd name="connsiteX5" fmla="*/ 3182692 w 3182692"/>
                      <a:gd name="connsiteY5" fmla="*/ 0 h 18288"/>
                      <a:gd name="connsiteX6" fmla="*/ 3182692 w 3182692"/>
                      <a:gd name="connsiteY6" fmla="*/ 18288 h 18288"/>
                      <a:gd name="connsiteX7" fmla="*/ 2482500 w 3182692"/>
                      <a:gd name="connsiteY7" fmla="*/ 18288 h 18288"/>
                      <a:gd name="connsiteX8" fmla="*/ 1782308 w 3182692"/>
                      <a:gd name="connsiteY8" fmla="*/ 18288 h 18288"/>
                      <a:gd name="connsiteX9" fmla="*/ 1145769 w 3182692"/>
                      <a:gd name="connsiteY9" fmla="*/ 18288 h 18288"/>
                      <a:gd name="connsiteX10" fmla="*/ 0 w 3182692"/>
                      <a:gd name="connsiteY10" fmla="*/ 18288 h 18288"/>
                      <a:gd name="connsiteX11" fmla="*/ 0 w 3182692"/>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2692" h="18288" fill="none" extrusionOk="0">
                        <a:moveTo>
                          <a:pt x="0" y="0"/>
                        </a:moveTo>
                        <a:cubicBezTo>
                          <a:pt x="126686" y="-21366"/>
                          <a:pt x="467788" y="9025"/>
                          <a:pt x="604711" y="0"/>
                        </a:cubicBezTo>
                        <a:cubicBezTo>
                          <a:pt x="741634" y="-9025"/>
                          <a:pt x="1061620" y="6814"/>
                          <a:pt x="1241250" y="0"/>
                        </a:cubicBezTo>
                        <a:cubicBezTo>
                          <a:pt x="1420880" y="-6814"/>
                          <a:pt x="1713773" y="13383"/>
                          <a:pt x="1909615" y="0"/>
                        </a:cubicBezTo>
                        <a:cubicBezTo>
                          <a:pt x="2105457" y="-13383"/>
                          <a:pt x="2257256" y="13567"/>
                          <a:pt x="2577981" y="0"/>
                        </a:cubicBezTo>
                        <a:cubicBezTo>
                          <a:pt x="2898706" y="-13567"/>
                          <a:pt x="3026063" y="6328"/>
                          <a:pt x="3182692" y="0"/>
                        </a:cubicBezTo>
                        <a:cubicBezTo>
                          <a:pt x="3181983" y="8157"/>
                          <a:pt x="3182279" y="12125"/>
                          <a:pt x="3182692" y="18288"/>
                        </a:cubicBezTo>
                        <a:cubicBezTo>
                          <a:pt x="2998421" y="21742"/>
                          <a:pt x="2675038" y="19014"/>
                          <a:pt x="2482500" y="18288"/>
                        </a:cubicBezTo>
                        <a:cubicBezTo>
                          <a:pt x="2289962" y="17562"/>
                          <a:pt x="1930644" y="6834"/>
                          <a:pt x="1782308" y="18288"/>
                        </a:cubicBezTo>
                        <a:cubicBezTo>
                          <a:pt x="1633972" y="29742"/>
                          <a:pt x="1287388" y="-1992"/>
                          <a:pt x="1145769" y="18288"/>
                        </a:cubicBezTo>
                        <a:cubicBezTo>
                          <a:pt x="1004150" y="38568"/>
                          <a:pt x="256377" y="-37438"/>
                          <a:pt x="0" y="18288"/>
                        </a:cubicBezTo>
                        <a:cubicBezTo>
                          <a:pt x="-46" y="12483"/>
                          <a:pt x="-203" y="6491"/>
                          <a:pt x="0" y="0"/>
                        </a:cubicBezTo>
                        <a:close/>
                      </a:path>
                      <a:path w="3182692" h="18288" stroke="0" extrusionOk="0">
                        <a:moveTo>
                          <a:pt x="0" y="0"/>
                        </a:moveTo>
                        <a:cubicBezTo>
                          <a:pt x="283446" y="18201"/>
                          <a:pt x="432812" y="7290"/>
                          <a:pt x="604711" y="0"/>
                        </a:cubicBezTo>
                        <a:cubicBezTo>
                          <a:pt x="776610" y="-7290"/>
                          <a:pt x="982253" y="15478"/>
                          <a:pt x="1145769" y="0"/>
                        </a:cubicBezTo>
                        <a:cubicBezTo>
                          <a:pt x="1309285" y="-15478"/>
                          <a:pt x="1514247" y="-25520"/>
                          <a:pt x="1845961" y="0"/>
                        </a:cubicBezTo>
                        <a:cubicBezTo>
                          <a:pt x="2177675" y="25520"/>
                          <a:pt x="2297588" y="16646"/>
                          <a:pt x="2450673" y="0"/>
                        </a:cubicBezTo>
                        <a:cubicBezTo>
                          <a:pt x="2603758" y="-16646"/>
                          <a:pt x="3023048" y="-21196"/>
                          <a:pt x="3182692" y="0"/>
                        </a:cubicBezTo>
                        <a:cubicBezTo>
                          <a:pt x="3182428" y="4493"/>
                          <a:pt x="3183076" y="9472"/>
                          <a:pt x="3182692" y="18288"/>
                        </a:cubicBezTo>
                        <a:cubicBezTo>
                          <a:pt x="3039109" y="-12701"/>
                          <a:pt x="2823860" y="13848"/>
                          <a:pt x="2546154" y="18288"/>
                        </a:cubicBezTo>
                        <a:cubicBezTo>
                          <a:pt x="2268448" y="22728"/>
                          <a:pt x="2098674" y="5291"/>
                          <a:pt x="1845961" y="18288"/>
                        </a:cubicBezTo>
                        <a:cubicBezTo>
                          <a:pt x="1593248" y="31285"/>
                          <a:pt x="1456743" y="27560"/>
                          <a:pt x="1304904" y="18288"/>
                        </a:cubicBezTo>
                        <a:cubicBezTo>
                          <a:pt x="1153065" y="9016"/>
                          <a:pt x="947204" y="11126"/>
                          <a:pt x="668365" y="18288"/>
                        </a:cubicBezTo>
                        <a:cubicBezTo>
                          <a:pt x="389526" y="25450"/>
                          <a:pt x="288244" y="-4628"/>
                          <a:pt x="0" y="18288"/>
                        </a:cubicBezTo>
                        <a:cubicBezTo>
                          <a:pt x="843" y="9577"/>
                          <a:pt x="371" y="6900"/>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logo with a black background&#10;&#10;AI-generated content may be incorrect.">
            <a:extLst>
              <a:ext uri="{FF2B5EF4-FFF2-40B4-BE49-F238E27FC236}">
                <a16:creationId xmlns:a16="http://schemas.microsoft.com/office/drawing/2014/main" id="{DDA873C8-BDA9-A586-43A9-358BF7A263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30680" y="116358"/>
            <a:ext cx="1784024" cy="1259311"/>
          </a:xfrm>
          <a:prstGeom prst="rect">
            <a:avLst/>
          </a:prstGeom>
        </p:spPr>
      </p:pic>
      <p:pic>
        <p:nvPicPr>
          <p:cNvPr id="6" name="Picture 5" descr="A close-up of a green dome&#10;&#10;AI-generated content may be incorrect.">
            <a:extLst>
              <a:ext uri="{FF2B5EF4-FFF2-40B4-BE49-F238E27FC236}">
                <a16:creationId xmlns:a16="http://schemas.microsoft.com/office/drawing/2014/main" id="{05048A4A-AAD9-4BC0-46C4-48F2475BA13E}"/>
              </a:ext>
            </a:extLst>
          </p:cNvPr>
          <p:cNvPicPr>
            <a:picLocks noChangeAspect="1"/>
          </p:cNvPicPr>
          <p:nvPr/>
        </p:nvPicPr>
        <p:blipFill>
          <a:blip r:embed="rId3"/>
          <a:stretch>
            <a:fillRect/>
          </a:stretch>
        </p:blipFill>
        <p:spPr>
          <a:xfrm>
            <a:off x="210860" y="183266"/>
            <a:ext cx="3637927" cy="6491467"/>
          </a:xfrm>
          <a:prstGeom prst="rect">
            <a:avLst/>
          </a:prstGeom>
        </p:spPr>
      </p:pic>
    </p:spTree>
    <p:extLst>
      <p:ext uri="{BB962C8B-B14F-4D97-AF65-F5344CB8AC3E}">
        <p14:creationId xmlns:p14="http://schemas.microsoft.com/office/powerpoint/2010/main" val="3374845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Cambria"/>
                <a:cs typeface="Cambria"/>
              </a:rPr>
              <a:t>An ignorant society </a:t>
            </a:r>
            <a:endParaRPr lang="en-US" b="1" i="1" dirty="0">
              <a:latin typeface="Cambria"/>
              <a:cs typeface="Cambria"/>
            </a:endParaRPr>
          </a:p>
        </p:txBody>
      </p:sp>
      <p:sp>
        <p:nvSpPr>
          <p:cNvPr id="3" name="Content Placeholder 2"/>
          <p:cNvSpPr>
            <a:spLocks noGrp="1"/>
          </p:cNvSpPr>
          <p:nvPr>
            <p:ph idx="1"/>
          </p:nvPr>
        </p:nvSpPr>
        <p:spPr>
          <a:xfrm>
            <a:off x="286512" y="1600200"/>
            <a:ext cx="5468112" cy="2261937"/>
          </a:xfrm>
        </p:spPr>
        <p:txBody>
          <a:bodyPr>
            <a:normAutofit/>
          </a:bodyPr>
          <a:lstStyle/>
          <a:p>
            <a:r>
              <a:rPr lang="en-GB" sz="2400" dirty="0">
                <a:solidFill>
                  <a:srgbClr val="000000"/>
                </a:solidFill>
                <a:latin typeface="Cambria" panose="02040503050406030204" pitchFamily="18" charset="0"/>
                <a:cs typeface="Cambria"/>
              </a:rPr>
              <a:t>Before the Messenger </a:t>
            </a:r>
            <a:r>
              <a:rPr lang="ar-SA" sz="2400" dirty="0" err="1">
                <a:latin typeface="Cambria" panose="02040503050406030204" pitchFamily="18" charset="0"/>
              </a:rPr>
              <a:t>ﷺ</a:t>
            </a:r>
            <a:r>
              <a:rPr lang="en-GB" sz="2400" dirty="0">
                <a:solidFill>
                  <a:srgbClr val="000000"/>
                </a:solidFill>
                <a:latin typeface="Cambria" panose="02040503050406030204" pitchFamily="18" charset="0"/>
              </a:rPr>
              <a:t> appeared, the Arabs were ignorant. Very few could read. </a:t>
            </a:r>
          </a:p>
          <a:p>
            <a:r>
              <a:rPr lang="en-GB" sz="2400" dirty="0">
                <a:solidFill>
                  <a:srgbClr val="000000"/>
                </a:solidFill>
                <a:latin typeface="Cambria" panose="02040503050406030204" pitchFamily="18" charset="0"/>
                <a:cs typeface="Cambria"/>
              </a:rPr>
              <a:t>Hence why the Qur’an describes his people as ‘</a:t>
            </a:r>
            <a:r>
              <a:rPr lang="en-GB" sz="2400" dirty="0" err="1">
                <a:solidFill>
                  <a:srgbClr val="000000"/>
                </a:solidFill>
                <a:latin typeface="Cambria" panose="02040503050406030204" pitchFamily="18" charset="0"/>
                <a:cs typeface="Cambria"/>
              </a:rPr>
              <a:t>Ummiyyin</a:t>
            </a:r>
            <a:r>
              <a:rPr lang="en-GB" sz="2400" dirty="0">
                <a:solidFill>
                  <a:srgbClr val="000000"/>
                </a:solidFill>
                <a:latin typeface="Cambria" panose="02040503050406030204" pitchFamily="18" charset="0"/>
                <a:cs typeface="Cambria"/>
              </a:rPr>
              <a:t>’.</a:t>
            </a:r>
            <a:endParaRPr lang="en-US" sz="2400" dirty="0">
              <a:latin typeface="Cambria" panose="02040503050406030204" pitchFamily="18" charset="0"/>
              <a:cs typeface="Cambria"/>
            </a:endParaRPr>
          </a:p>
        </p:txBody>
      </p:sp>
      <p:pic>
        <p:nvPicPr>
          <p:cNvPr id="5" name="Picture 4" descr="A picture containing ground, outdoor&#10;&#10;Description automatically generated">
            <a:extLst>
              <a:ext uri="{FF2B5EF4-FFF2-40B4-BE49-F238E27FC236}">
                <a16:creationId xmlns:a16="http://schemas.microsoft.com/office/drawing/2014/main" id="{C0DE284A-1F4E-8427-6C32-BF9829A8FCBB}"/>
              </a:ext>
            </a:extLst>
          </p:cNvPr>
          <p:cNvPicPr>
            <a:picLocks noChangeAspect="1"/>
          </p:cNvPicPr>
          <p:nvPr/>
        </p:nvPicPr>
        <p:blipFill>
          <a:blip r:embed="rId3"/>
          <a:stretch>
            <a:fillRect/>
          </a:stretch>
        </p:blipFill>
        <p:spPr>
          <a:xfrm>
            <a:off x="6181345" y="1600199"/>
            <a:ext cx="2676144" cy="4757589"/>
          </a:xfrm>
          <a:prstGeom prst="rect">
            <a:avLst/>
          </a:prstGeom>
        </p:spPr>
      </p:pic>
      <p:pic>
        <p:nvPicPr>
          <p:cNvPr id="6" name="Picture 5" descr="Text&#10;&#10;Description automatically generated">
            <a:extLst>
              <a:ext uri="{FF2B5EF4-FFF2-40B4-BE49-F238E27FC236}">
                <a16:creationId xmlns:a16="http://schemas.microsoft.com/office/drawing/2014/main" id="{B0A24F97-C47D-968C-E983-B80B040D9A2B}"/>
              </a:ext>
            </a:extLst>
          </p:cNvPr>
          <p:cNvPicPr>
            <a:picLocks noChangeAspect="1"/>
          </p:cNvPicPr>
          <p:nvPr/>
        </p:nvPicPr>
        <p:blipFill>
          <a:blip r:embed="rId4"/>
          <a:stretch>
            <a:fillRect/>
          </a:stretch>
        </p:blipFill>
        <p:spPr>
          <a:xfrm>
            <a:off x="439553" y="4044699"/>
            <a:ext cx="5315071" cy="906746"/>
          </a:xfrm>
          <a:prstGeom prst="rect">
            <a:avLst/>
          </a:prstGeom>
        </p:spPr>
      </p:pic>
    </p:spTree>
    <p:extLst>
      <p:ext uri="{BB962C8B-B14F-4D97-AF65-F5344CB8AC3E}">
        <p14:creationId xmlns:p14="http://schemas.microsoft.com/office/powerpoint/2010/main" val="41742270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Cambria"/>
                <a:cs typeface="Cambria"/>
              </a:rPr>
              <a:t>A learned society…</a:t>
            </a:r>
            <a:endParaRPr lang="en-US" b="1" i="1" dirty="0">
              <a:latin typeface="Cambria"/>
              <a:cs typeface="Cambria"/>
            </a:endParaRPr>
          </a:p>
        </p:txBody>
      </p:sp>
      <p:sp>
        <p:nvSpPr>
          <p:cNvPr id="3" name="Content Placeholder 2"/>
          <p:cNvSpPr>
            <a:spLocks noGrp="1"/>
          </p:cNvSpPr>
          <p:nvPr>
            <p:ph idx="1"/>
          </p:nvPr>
        </p:nvSpPr>
        <p:spPr>
          <a:xfrm>
            <a:off x="457200" y="1600200"/>
            <a:ext cx="4872789" cy="4451683"/>
          </a:xfrm>
        </p:spPr>
        <p:txBody>
          <a:bodyPr>
            <a:normAutofit/>
          </a:bodyPr>
          <a:lstStyle/>
          <a:p>
            <a:r>
              <a:rPr lang="en-GB" sz="2400" dirty="0">
                <a:solidFill>
                  <a:srgbClr val="000000"/>
                </a:solidFill>
                <a:effectLst/>
                <a:latin typeface="Cambria" panose="02040503050406030204" pitchFamily="18" charset="0"/>
              </a:rPr>
              <a:t>In a short period of time, the Messenger </a:t>
            </a:r>
            <a:r>
              <a:rPr lang="ar-SA" sz="2400" dirty="0" err="1">
                <a:latin typeface="Cambria" panose="02040503050406030204" pitchFamily="18" charset="0"/>
              </a:rPr>
              <a:t>ﷺ</a:t>
            </a:r>
            <a:r>
              <a:rPr lang="en-GB" sz="2400" dirty="0">
                <a:solidFill>
                  <a:srgbClr val="000000"/>
                </a:solidFill>
                <a:effectLst/>
                <a:latin typeface="Cambria" panose="02040503050406030204" pitchFamily="18" charset="0"/>
              </a:rPr>
              <a:t> turned them into highly educated people, who loved teaching and learning. </a:t>
            </a:r>
          </a:p>
          <a:p>
            <a:r>
              <a:rPr lang="en-GB" sz="2400" dirty="0">
                <a:solidFill>
                  <a:srgbClr val="000000"/>
                </a:solidFill>
                <a:latin typeface="Cambria" panose="02040503050406030204" pitchFamily="18" charset="0"/>
                <a:cs typeface="Cambria"/>
              </a:rPr>
              <a:t>Muslims became world leaders &amp; pioneers in every field of knowledge. </a:t>
            </a:r>
          </a:p>
          <a:p>
            <a:r>
              <a:rPr lang="en-GB" sz="2400" dirty="0">
                <a:solidFill>
                  <a:srgbClr val="000000"/>
                </a:solidFill>
                <a:latin typeface="Cambria" panose="02040503050406030204" pitchFamily="18" charset="0"/>
                <a:cs typeface="Cambria"/>
              </a:rPr>
              <a:t>This was purely thanks to the impact of our Beloved </a:t>
            </a:r>
            <a:r>
              <a:rPr lang="ar-SA" sz="2400" dirty="0" err="1">
                <a:latin typeface="Cambria" panose="02040503050406030204" pitchFamily="18" charset="0"/>
              </a:rPr>
              <a:t>ﷺ</a:t>
            </a:r>
            <a:endParaRPr lang="en-US" sz="2400" dirty="0">
              <a:latin typeface="Cambria" panose="02040503050406030204" pitchFamily="18" charset="0"/>
              <a:cs typeface="Cambria"/>
            </a:endParaRPr>
          </a:p>
        </p:txBody>
      </p:sp>
      <p:pic>
        <p:nvPicPr>
          <p:cNvPr id="5" name="Picture 4" descr="A picture containing crowd&#10;&#10;Description automatically generated">
            <a:extLst>
              <a:ext uri="{FF2B5EF4-FFF2-40B4-BE49-F238E27FC236}">
                <a16:creationId xmlns:a16="http://schemas.microsoft.com/office/drawing/2014/main" id="{2AC22FB2-0ACC-2395-F622-D47C17B8BDB3}"/>
              </a:ext>
            </a:extLst>
          </p:cNvPr>
          <p:cNvPicPr>
            <a:picLocks noChangeAspect="1"/>
          </p:cNvPicPr>
          <p:nvPr/>
        </p:nvPicPr>
        <p:blipFill>
          <a:blip r:embed="rId3"/>
          <a:stretch>
            <a:fillRect/>
          </a:stretch>
        </p:blipFill>
        <p:spPr>
          <a:xfrm>
            <a:off x="5792344" y="1805781"/>
            <a:ext cx="2995079" cy="3993439"/>
          </a:xfrm>
          <a:prstGeom prst="rect">
            <a:avLst/>
          </a:prstGeom>
        </p:spPr>
      </p:pic>
    </p:spTree>
    <p:extLst>
      <p:ext uri="{BB962C8B-B14F-4D97-AF65-F5344CB8AC3E}">
        <p14:creationId xmlns:p14="http://schemas.microsoft.com/office/powerpoint/2010/main" val="1077309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Cambria"/>
                <a:cs typeface="Cambria"/>
              </a:rPr>
              <a:t>Prejudice </a:t>
            </a:r>
            <a:r>
              <a:rPr lang="en-US" b="1" dirty="0" err="1">
                <a:latin typeface="Cambria"/>
                <a:cs typeface="Cambria"/>
              </a:rPr>
              <a:t>behaviour</a:t>
            </a:r>
            <a:r>
              <a:rPr lang="en-US" b="1" dirty="0">
                <a:latin typeface="Cambria"/>
                <a:cs typeface="Cambria"/>
              </a:rPr>
              <a:t>  </a:t>
            </a:r>
            <a:endParaRPr lang="en-US" b="1" i="1" dirty="0">
              <a:latin typeface="Cambria"/>
              <a:cs typeface="Cambria"/>
            </a:endParaRPr>
          </a:p>
        </p:txBody>
      </p:sp>
      <p:sp>
        <p:nvSpPr>
          <p:cNvPr id="3" name="Content Placeholder 2"/>
          <p:cNvSpPr>
            <a:spLocks noGrp="1"/>
          </p:cNvSpPr>
          <p:nvPr>
            <p:ph idx="1"/>
          </p:nvPr>
        </p:nvSpPr>
        <p:spPr>
          <a:xfrm>
            <a:off x="121920" y="1600201"/>
            <a:ext cx="4986528" cy="4090416"/>
          </a:xfrm>
        </p:spPr>
        <p:txBody>
          <a:bodyPr>
            <a:normAutofit/>
          </a:bodyPr>
          <a:lstStyle/>
          <a:p>
            <a:r>
              <a:rPr lang="en-GB" sz="2400" dirty="0">
                <a:solidFill>
                  <a:srgbClr val="000000"/>
                </a:solidFill>
                <a:effectLst/>
                <a:latin typeface="Cambria" panose="02040503050406030204" pitchFamily="18" charset="0"/>
              </a:rPr>
              <a:t>The Arabs were very prejudiced. Racism was rampant in society </a:t>
            </a:r>
          </a:p>
          <a:p>
            <a:r>
              <a:rPr lang="en-GB" sz="2400" dirty="0">
                <a:solidFill>
                  <a:srgbClr val="000000"/>
                </a:solidFill>
                <a:latin typeface="Cambria" panose="02040503050406030204" pitchFamily="18" charset="0"/>
                <a:cs typeface="Cambria"/>
              </a:rPr>
              <a:t>Slavery was common; no rights were given to slaves and were treated worse than animals. </a:t>
            </a:r>
          </a:p>
          <a:p>
            <a:endParaRPr lang="en-US" sz="2400" i="1" dirty="0">
              <a:latin typeface="Cambria" panose="02040503050406030204" pitchFamily="18" charset="0"/>
              <a:cs typeface="Cambria"/>
            </a:endParaRPr>
          </a:p>
        </p:txBody>
      </p:sp>
      <p:pic>
        <p:nvPicPr>
          <p:cNvPr id="5" name="Picture 4" descr="A picture containing building, green, dome&#10;&#10;Description automatically generated">
            <a:extLst>
              <a:ext uri="{FF2B5EF4-FFF2-40B4-BE49-F238E27FC236}">
                <a16:creationId xmlns:a16="http://schemas.microsoft.com/office/drawing/2014/main" id="{EE5334B7-A2A1-2FD8-71C8-238D82F8B39B}"/>
              </a:ext>
            </a:extLst>
          </p:cNvPr>
          <p:cNvPicPr>
            <a:picLocks noChangeAspect="1"/>
          </p:cNvPicPr>
          <p:nvPr/>
        </p:nvPicPr>
        <p:blipFill>
          <a:blip r:embed="rId3"/>
          <a:stretch>
            <a:fillRect/>
          </a:stretch>
        </p:blipFill>
        <p:spPr>
          <a:xfrm>
            <a:off x="5413642" y="1600200"/>
            <a:ext cx="3273158" cy="4090416"/>
          </a:xfrm>
          <a:prstGeom prst="rect">
            <a:avLst/>
          </a:prstGeom>
        </p:spPr>
      </p:pic>
    </p:spTree>
    <p:extLst>
      <p:ext uri="{BB962C8B-B14F-4D97-AF65-F5344CB8AC3E}">
        <p14:creationId xmlns:p14="http://schemas.microsoft.com/office/powerpoint/2010/main" val="1245519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5818"/>
            <a:ext cx="8229600" cy="1143000"/>
          </a:xfrm>
        </p:spPr>
        <p:txBody>
          <a:bodyPr>
            <a:normAutofit/>
          </a:bodyPr>
          <a:lstStyle/>
          <a:p>
            <a:r>
              <a:rPr lang="en-US" b="1" dirty="0">
                <a:latin typeface="Cambria"/>
                <a:cs typeface="Cambria"/>
              </a:rPr>
              <a:t>Humanity restored…</a:t>
            </a:r>
            <a:endParaRPr lang="en-US" b="1" i="1" dirty="0">
              <a:latin typeface="Cambria"/>
              <a:cs typeface="Cambria"/>
            </a:endParaRPr>
          </a:p>
        </p:txBody>
      </p:sp>
      <p:sp>
        <p:nvSpPr>
          <p:cNvPr id="3" name="Content Placeholder 2"/>
          <p:cNvSpPr>
            <a:spLocks noGrp="1"/>
          </p:cNvSpPr>
          <p:nvPr>
            <p:ph idx="1"/>
          </p:nvPr>
        </p:nvSpPr>
        <p:spPr>
          <a:xfrm>
            <a:off x="3323734" y="2100072"/>
            <a:ext cx="5443728" cy="3788664"/>
          </a:xfrm>
        </p:spPr>
        <p:txBody>
          <a:bodyPr>
            <a:normAutofit/>
          </a:bodyPr>
          <a:lstStyle/>
          <a:p>
            <a:r>
              <a:rPr lang="en-GB" sz="2400" dirty="0">
                <a:solidFill>
                  <a:srgbClr val="000000"/>
                </a:solidFill>
                <a:effectLst/>
                <a:latin typeface="Cambria" panose="02040503050406030204" pitchFamily="18" charset="0"/>
              </a:rPr>
              <a:t>In a short </a:t>
            </a:r>
            <a:r>
              <a:rPr lang="en-GB" sz="2400" dirty="0">
                <a:solidFill>
                  <a:srgbClr val="000000"/>
                </a:solidFill>
                <a:latin typeface="Cambria" panose="02040503050406030204" pitchFamily="18" charset="0"/>
              </a:rPr>
              <a:t>space of 23 years, </a:t>
            </a:r>
            <a:r>
              <a:rPr lang="en-GB" sz="2400" dirty="0">
                <a:solidFill>
                  <a:srgbClr val="000000"/>
                </a:solidFill>
                <a:effectLst/>
                <a:latin typeface="Cambria" panose="02040503050406030204" pitchFamily="18" charset="0"/>
              </a:rPr>
              <a:t>the Messenger </a:t>
            </a:r>
            <a:r>
              <a:rPr lang="ar-SA" sz="2400" dirty="0" err="1">
                <a:latin typeface="Cambria" panose="02040503050406030204" pitchFamily="18" charset="0"/>
              </a:rPr>
              <a:t>ﷺ</a:t>
            </a:r>
            <a:r>
              <a:rPr lang="en-GB" sz="2400" dirty="0">
                <a:solidFill>
                  <a:srgbClr val="000000"/>
                </a:solidFill>
                <a:latin typeface="Cambria" panose="02040503050406030204" pitchFamily="18" charset="0"/>
              </a:rPr>
              <a:t> of </a:t>
            </a:r>
            <a:r>
              <a:rPr lang="en-GB" sz="2400" dirty="0" err="1">
                <a:solidFill>
                  <a:srgbClr val="000000"/>
                </a:solidFill>
                <a:effectLst/>
                <a:latin typeface="Cambria" panose="02040503050406030204" pitchFamily="18" charset="0"/>
              </a:rPr>
              <a:t>Allāh</a:t>
            </a:r>
            <a:r>
              <a:rPr lang="en-GB" sz="2400" dirty="0">
                <a:solidFill>
                  <a:srgbClr val="000000"/>
                </a:solidFill>
                <a:effectLst/>
                <a:latin typeface="Cambria" panose="02040503050406030204" pitchFamily="18" charset="0"/>
              </a:rPr>
              <a:t> gave dignity to all of Allah’s creations. Even animals. </a:t>
            </a:r>
            <a:endParaRPr lang="en-US" sz="2400" dirty="0">
              <a:latin typeface="Cambria" panose="02040503050406030204" pitchFamily="18" charset="0"/>
              <a:cs typeface="Cambria"/>
            </a:endParaRPr>
          </a:p>
        </p:txBody>
      </p:sp>
      <p:pic>
        <p:nvPicPr>
          <p:cNvPr id="5" name="Picture 4" descr="A picture containing green, gear&#10;&#10;Description automatically generated">
            <a:extLst>
              <a:ext uri="{FF2B5EF4-FFF2-40B4-BE49-F238E27FC236}">
                <a16:creationId xmlns:a16="http://schemas.microsoft.com/office/drawing/2014/main" id="{0EA91BA5-65AD-E6C7-B4BD-345AEA272698}"/>
              </a:ext>
            </a:extLst>
          </p:cNvPr>
          <p:cNvPicPr>
            <a:picLocks noChangeAspect="1"/>
          </p:cNvPicPr>
          <p:nvPr/>
        </p:nvPicPr>
        <p:blipFill>
          <a:blip r:embed="rId3"/>
          <a:stretch>
            <a:fillRect/>
          </a:stretch>
        </p:blipFill>
        <p:spPr>
          <a:xfrm>
            <a:off x="568241" y="1468818"/>
            <a:ext cx="2530163" cy="5114544"/>
          </a:xfrm>
          <a:prstGeom prst="rect">
            <a:avLst/>
          </a:prstGeom>
        </p:spPr>
      </p:pic>
    </p:spTree>
    <p:extLst>
      <p:ext uri="{BB962C8B-B14F-4D97-AF65-F5344CB8AC3E}">
        <p14:creationId xmlns:p14="http://schemas.microsoft.com/office/powerpoint/2010/main" val="3589252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i="1" dirty="0">
                <a:latin typeface="Cambria"/>
                <a:cs typeface="Cambria"/>
              </a:rPr>
              <a:t>Al-</a:t>
            </a:r>
            <a:r>
              <a:rPr lang="en-US" b="1" i="1" dirty="0" err="1">
                <a:latin typeface="Cambria"/>
                <a:cs typeface="Cambria"/>
              </a:rPr>
              <a:t>Madina</a:t>
            </a:r>
            <a:r>
              <a:rPr lang="en-US" b="1" i="1" dirty="0">
                <a:latin typeface="Cambria"/>
                <a:cs typeface="Cambria"/>
              </a:rPr>
              <a:t> al-Munawwara</a:t>
            </a:r>
          </a:p>
        </p:txBody>
      </p:sp>
      <p:sp>
        <p:nvSpPr>
          <p:cNvPr id="3" name="Content Placeholder 2"/>
          <p:cNvSpPr>
            <a:spLocks noGrp="1"/>
          </p:cNvSpPr>
          <p:nvPr>
            <p:ph idx="1"/>
          </p:nvPr>
        </p:nvSpPr>
        <p:spPr>
          <a:xfrm>
            <a:off x="457200" y="1600200"/>
            <a:ext cx="5787189" cy="4800600"/>
          </a:xfrm>
        </p:spPr>
        <p:txBody>
          <a:bodyPr>
            <a:normAutofit/>
          </a:bodyPr>
          <a:lstStyle/>
          <a:p>
            <a:r>
              <a:rPr lang="en-GB" sz="2400" dirty="0">
                <a:solidFill>
                  <a:srgbClr val="000000"/>
                </a:solidFill>
                <a:effectLst/>
                <a:latin typeface="Cambria" panose="02040503050406030204" pitchFamily="18" charset="0"/>
              </a:rPr>
              <a:t>To show the impact of the Messenger </a:t>
            </a:r>
            <a:r>
              <a:rPr lang="ar-SA" sz="2400" dirty="0" err="1">
                <a:latin typeface="Cambria" panose="02040503050406030204" pitchFamily="18" charset="0"/>
              </a:rPr>
              <a:t>ﷺ</a:t>
            </a:r>
            <a:r>
              <a:rPr lang="en-GB" sz="2400" dirty="0">
                <a:solidFill>
                  <a:srgbClr val="000000"/>
                </a:solidFill>
                <a:effectLst/>
                <a:latin typeface="Cambria" panose="02040503050406030204" pitchFamily="18" charset="0"/>
              </a:rPr>
              <a:t> </a:t>
            </a:r>
            <a:r>
              <a:rPr lang="en-GB" sz="2400" dirty="0">
                <a:solidFill>
                  <a:srgbClr val="000000"/>
                </a:solidFill>
                <a:latin typeface="Cambria" panose="02040503050406030204" pitchFamily="18" charset="0"/>
              </a:rPr>
              <a:t>, Allah made him migrate to al-</a:t>
            </a:r>
            <a:r>
              <a:rPr lang="en-GB" sz="2400" dirty="0" err="1">
                <a:solidFill>
                  <a:srgbClr val="000000"/>
                </a:solidFill>
                <a:latin typeface="Cambria" panose="02040503050406030204" pitchFamily="18" charset="0"/>
              </a:rPr>
              <a:t>Madina</a:t>
            </a:r>
            <a:r>
              <a:rPr lang="en-GB" sz="2400" dirty="0">
                <a:solidFill>
                  <a:srgbClr val="000000"/>
                </a:solidFill>
                <a:latin typeface="Cambria" panose="02040503050406030204" pitchFamily="18" charset="0"/>
              </a:rPr>
              <a:t>. </a:t>
            </a:r>
            <a:endParaRPr lang="en-GB" sz="2400" dirty="0">
              <a:solidFill>
                <a:srgbClr val="000000"/>
              </a:solidFill>
              <a:effectLst/>
              <a:latin typeface="Cambria" panose="02040503050406030204" pitchFamily="18" charset="0"/>
            </a:endParaRPr>
          </a:p>
          <a:p>
            <a:r>
              <a:rPr lang="en-GB" sz="2400" dirty="0">
                <a:solidFill>
                  <a:srgbClr val="000000"/>
                </a:solidFill>
                <a:latin typeface="Cambria" panose="02040503050406030204" pitchFamily="18" charset="0"/>
                <a:cs typeface="Cambria"/>
              </a:rPr>
              <a:t>Prior to his appearance there, it was called Yathrib (</a:t>
            </a:r>
            <a:r>
              <a:rPr lang="en-GB" sz="2400" i="1" dirty="0">
                <a:solidFill>
                  <a:srgbClr val="000000"/>
                </a:solidFill>
                <a:latin typeface="Cambria" panose="02040503050406030204" pitchFamily="18" charset="0"/>
                <a:cs typeface="Cambria"/>
              </a:rPr>
              <a:t>place of illness</a:t>
            </a:r>
            <a:r>
              <a:rPr lang="en-GB" sz="2400" dirty="0">
                <a:solidFill>
                  <a:srgbClr val="000000"/>
                </a:solidFill>
                <a:latin typeface="Cambria" panose="02040503050406030204" pitchFamily="18" charset="0"/>
                <a:cs typeface="Cambria"/>
              </a:rPr>
              <a:t>)</a:t>
            </a:r>
          </a:p>
          <a:p>
            <a:r>
              <a:rPr lang="en-GB" sz="2400" dirty="0">
                <a:solidFill>
                  <a:srgbClr val="000000"/>
                </a:solidFill>
                <a:latin typeface="Cambria" panose="02040503050406030204" pitchFamily="18" charset="0"/>
                <a:cs typeface="Cambria"/>
              </a:rPr>
              <a:t>People got ill by merely breathing the air. </a:t>
            </a:r>
          </a:p>
          <a:p>
            <a:r>
              <a:rPr lang="en-GB" sz="2400" dirty="0">
                <a:solidFill>
                  <a:srgbClr val="000000"/>
                </a:solidFill>
                <a:latin typeface="Cambria" panose="02040503050406030204" pitchFamily="18" charset="0"/>
                <a:cs typeface="Cambria"/>
              </a:rPr>
              <a:t>But when he appeared, the city became the pure and enlightened city. </a:t>
            </a:r>
          </a:p>
          <a:p>
            <a:r>
              <a:rPr lang="en-GB" sz="2400" dirty="0">
                <a:solidFill>
                  <a:srgbClr val="000000"/>
                </a:solidFill>
                <a:latin typeface="Cambria" panose="02040503050406030204" pitchFamily="18" charset="0"/>
                <a:cs typeface="Cambria"/>
              </a:rPr>
              <a:t>This was purely thanks to him. </a:t>
            </a:r>
            <a:endParaRPr lang="en-US" sz="2400" dirty="0">
              <a:latin typeface="Cambria" panose="02040503050406030204" pitchFamily="18" charset="0"/>
              <a:cs typeface="Cambria"/>
            </a:endParaRPr>
          </a:p>
        </p:txBody>
      </p:sp>
      <p:pic>
        <p:nvPicPr>
          <p:cNvPr id="8" name="Picture 7" descr="A picture containing building, light, tower&#10;&#10;Description automatically generated">
            <a:extLst>
              <a:ext uri="{FF2B5EF4-FFF2-40B4-BE49-F238E27FC236}">
                <a16:creationId xmlns:a16="http://schemas.microsoft.com/office/drawing/2014/main" id="{FC7C60D5-7186-0AB8-4D79-AB1D620A3389}"/>
              </a:ext>
            </a:extLst>
          </p:cNvPr>
          <p:cNvPicPr>
            <a:picLocks noChangeAspect="1"/>
          </p:cNvPicPr>
          <p:nvPr/>
        </p:nvPicPr>
        <p:blipFill>
          <a:blip r:embed="rId3"/>
          <a:stretch>
            <a:fillRect/>
          </a:stretch>
        </p:blipFill>
        <p:spPr>
          <a:xfrm>
            <a:off x="6270117" y="2059619"/>
            <a:ext cx="2416683" cy="3222244"/>
          </a:xfrm>
          <a:prstGeom prst="rect">
            <a:avLst/>
          </a:prstGeom>
        </p:spPr>
      </p:pic>
    </p:spTree>
    <p:extLst>
      <p:ext uri="{BB962C8B-B14F-4D97-AF65-F5344CB8AC3E}">
        <p14:creationId xmlns:p14="http://schemas.microsoft.com/office/powerpoint/2010/main" val="3111955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mbria"/>
                <a:cs typeface="Cambria"/>
              </a:rPr>
              <a:t>Lasting impact </a:t>
            </a:r>
            <a:endParaRPr lang="en-US" i="1" dirty="0">
              <a:latin typeface="Cambria"/>
              <a:cs typeface="Cambria"/>
            </a:endParaRPr>
          </a:p>
        </p:txBody>
      </p:sp>
      <p:sp>
        <p:nvSpPr>
          <p:cNvPr id="3" name="Content Placeholder 2"/>
          <p:cNvSpPr>
            <a:spLocks noGrp="1"/>
          </p:cNvSpPr>
          <p:nvPr>
            <p:ph idx="1"/>
          </p:nvPr>
        </p:nvSpPr>
        <p:spPr>
          <a:xfrm>
            <a:off x="576072" y="1417638"/>
            <a:ext cx="7991856" cy="1481973"/>
          </a:xfrm>
        </p:spPr>
        <p:txBody>
          <a:bodyPr>
            <a:normAutofit/>
          </a:bodyPr>
          <a:lstStyle/>
          <a:p>
            <a:pPr algn="ctr"/>
            <a:r>
              <a:rPr lang="en-US" sz="2400" dirty="0">
                <a:latin typeface="Cambria"/>
                <a:cs typeface="Cambria"/>
              </a:rPr>
              <a:t>His impact has not ceased. In fact – day by day – we are witnessing more of his intelligence, wisdom and pearls of guidance. </a:t>
            </a:r>
          </a:p>
        </p:txBody>
      </p:sp>
      <p:sp>
        <p:nvSpPr>
          <p:cNvPr id="4" name="Rectangle 3">
            <a:extLst>
              <a:ext uri="{FF2B5EF4-FFF2-40B4-BE49-F238E27FC236}">
                <a16:creationId xmlns:a16="http://schemas.microsoft.com/office/drawing/2014/main" id="{13DA36B0-96D9-9F6F-CE2D-301B61740C06}"/>
              </a:ext>
            </a:extLst>
          </p:cNvPr>
          <p:cNvSpPr/>
          <p:nvPr/>
        </p:nvSpPr>
        <p:spPr>
          <a:xfrm>
            <a:off x="733926" y="2791325"/>
            <a:ext cx="3296653" cy="116706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Animal rights </a:t>
            </a:r>
          </a:p>
        </p:txBody>
      </p:sp>
      <p:sp>
        <p:nvSpPr>
          <p:cNvPr id="6" name="Rectangle 5">
            <a:extLst>
              <a:ext uri="{FF2B5EF4-FFF2-40B4-BE49-F238E27FC236}">
                <a16:creationId xmlns:a16="http://schemas.microsoft.com/office/drawing/2014/main" id="{DFF6CD90-7BC1-0156-0186-01B1AE41098F}"/>
              </a:ext>
            </a:extLst>
          </p:cNvPr>
          <p:cNvSpPr/>
          <p:nvPr/>
        </p:nvSpPr>
        <p:spPr>
          <a:xfrm>
            <a:off x="4965031" y="2791325"/>
            <a:ext cx="3296653" cy="116706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The Pandemic </a:t>
            </a:r>
          </a:p>
        </p:txBody>
      </p:sp>
      <p:sp>
        <p:nvSpPr>
          <p:cNvPr id="7" name="Rectangle 6">
            <a:extLst>
              <a:ext uri="{FF2B5EF4-FFF2-40B4-BE49-F238E27FC236}">
                <a16:creationId xmlns:a16="http://schemas.microsoft.com/office/drawing/2014/main" id="{D5E53B0D-7BA5-D443-66CB-AEB78C78EE6D}"/>
              </a:ext>
            </a:extLst>
          </p:cNvPr>
          <p:cNvSpPr/>
          <p:nvPr/>
        </p:nvSpPr>
        <p:spPr>
          <a:xfrm>
            <a:off x="733926" y="4273299"/>
            <a:ext cx="3296653" cy="116706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The environment</a:t>
            </a:r>
          </a:p>
        </p:txBody>
      </p:sp>
      <p:sp>
        <p:nvSpPr>
          <p:cNvPr id="8" name="Rectangle 7">
            <a:extLst>
              <a:ext uri="{FF2B5EF4-FFF2-40B4-BE49-F238E27FC236}">
                <a16:creationId xmlns:a16="http://schemas.microsoft.com/office/drawing/2014/main" id="{4AD4003D-1159-13C4-54E0-7925C0E5BF22}"/>
              </a:ext>
            </a:extLst>
          </p:cNvPr>
          <p:cNvSpPr/>
          <p:nvPr/>
        </p:nvSpPr>
        <p:spPr>
          <a:xfrm>
            <a:off x="4965031" y="4251322"/>
            <a:ext cx="3296653" cy="1167063"/>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t>Mental illness </a:t>
            </a:r>
          </a:p>
        </p:txBody>
      </p:sp>
    </p:spTree>
    <p:extLst>
      <p:ext uri="{BB962C8B-B14F-4D97-AF65-F5344CB8AC3E}">
        <p14:creationId xmlns:p14="http://schemas.microsoft.com/office/powerpoint/2010/main" val="1756641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a:latin typeface="Cambria"/>
                <a:cs typeface="Cambria"/>
              </a:rPr>
              <a:t>Purpose of the Mawlid </a:t>
            </a:r>
            <a:endParaRPr lang="en-US" b="1" i="1" dirty="0">
              <a:latin typeface="Cambria"/>
              <a:cs typeface="Cambria"/>
            </a:endParaRPr>
          </a:p>
        </p:txBody>
      </p:sp>
      <p:sp>
        <p:nvSpPr>
          <p:cNvPr id="4" name="Rectangle 3">
            <a:extLst>
              <a:ext uri="{FF2B5EF4-FFF2-40B4-BE49-F238E27FC236}">
                <a16:creationId xmlns:a16="http://schemas.microsoft.com/office/drawing/2014/main" id="{42929DAD-6F7A-80CE-5ACD-2BC3BF5644D7}"/>
              </a:ext>
            </a:extLst>
          </p:cNvPr>
          <p:cNvSpPr/>
          <p:nvPr/>
        </p:nvSpPr>
        <p:spPr>
          <a:xfrm>
            <a:off x="3623733" y="1329265"/>
            <a:ext cx="1930399"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a:solidFill>
                  <a:schemeClr val="tx1"/>
                </a:solidFill>
                <a:latin typeface="Cambria" panose="02040503050406030204" pitchFamily="18" charset="0"/>
              </a:rPr>
              <a:t>Muslims</a:t>
            </a:r>
            <a:r>
              <a:rPr lang="en-US" dirty="0"/>
              <a:t> </a:t>
            </a:r>
          </a:p>
        </p:txBody>
      </p:sp>
      <p:sp>
        <p:nvSpPr>
          <p:cNvPr id="6" name="Rectangle 5">
            <a:extLst>
              <a:ext uri="{FF2B5EF4-FFF2-40B4-BE49-F238E27FC236}">
                <a16:creationId xmlns:a16="http://schemas.microsoft.com/office/drawing/2014/main" id="{EBACB60F-A951-66F3-2320-5B463B02D81B}"/>
              </a:ext>
            </a:extLst>
          </p:cNvPr>
          <p:cNvSpPr/>
          <p:nvPr/>
        </p:nvSpPr>
        <p:spPr>
          <a:xfrm>
            <a:off x="3623733" y="3048000"/>
            <a:ext cx="1930399" cy="7620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b="1" dirty="0">
                <a:latin typeface="Cambria" panose="02040503050406030204" pitchFamily="18" charset="0"/>
              </a:rPr>
              <a:t>Mawlid</a:t>
            </a:r>
            <a:r>
              <a:rPr lang="en-US" dirty="0"/>
              <a:t> </a:t>
            </a:r>
          </a:p>
        </p:txBody>
      </p:sp>
      <p:sp>
        <p:nvSpPr>
          <p:cNvPr id="9" name="Down Arrow 8">
            <a:extLst>
              <a:ext uri="{FF2B5EF4-FFF2-40B4-BE49-F238E27FC236}">
                <a16:creationId xmlns:a16="http://schemas.microsoft.com/office/drawing/2014/main" id="{74934143-DE40-63DE-090C-EA9B17D09F72}"/>
              </a:ext>
            </a:extLst>
          </p:cNvPr>
          <p:cNvSpPr/>
          <p:nvPr/>
        </p:nvSpPr>
        <p:spPr>
          <a:xfrm>
            <a:off x="4241798" y="2336801"/>
            <a:ext cx="694267" cy="60960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3C18BB-8F0F-BAE9-662B-B6420F176CD1}"/>
              </a:ext>
            </a:extLst>
          </p:cNvPr>
          <p:cNvSpPr/>
          <p:nvPr/>
        </p:nvSpPr>
        <p:spPr>
          <a:xfrm>
            <a:off x="711202" y="5635093"/>
            <a:ext cx="2370666" cy="93133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a:solidFill>
                  <a:schemeClr val="tx1"/>
                </a:solidFill>
                <a:latin typeface="Cambria" panose="02040503050406030204" pitchFamily="18" charset="0"/>
              </a:rPr>
              <a:t>Remembering his contributions</a:t>
            </a:r>
            <a:r>
              <a:rPr lang="en-US" dirty="0"/>
              <a:t> </a:t>
            </a:r>
          </a:p>
        </p:txBody>
      </p:sp>
      <p:sp>
        <p:nvSpPr>
          <p:cNvPr id="11" name="Rectangle 10">
            <a:extLst>
              <a:ext uri="{FF2B5EF4-FFF2-40B4-BE49-F238E27FC236}">
                <a16:creationId xmlns:a16="http://schemas.microsoft.com/office/drawing/2014/main" id="{9D29F422-050A-D75A-4D64-BFB3C91AB5E6}"/>
              </a:ext>
            </a:extLst>
          </p:cNvPr>
          <p:cNvSpPr/>
          <p:nvPr/>
        </p:nvSpPr>
        <p:spPr>
          <a:xfrm>
            <a:off x="711202" y="4351866"/>
            <a:ext cx="2370666" cy="93133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a:solidFill>
                  <a:schemeClr val="tx1"/>
                </a:solidFill>
                <a:latin typeface="Cambria" panose="02040503050406030204" pitchFamily="18" charset="0"/>
              </a:rPr>
              <a:t>Thanking Allah for this great </a:t>
            </a:r>
            <a:r>
              <a:rPr lang="en-US" b="1" dirty="0" err="1">
                <a:solidFill>
                  <a:schemeClr val="tx1"/>
                </a:solidFill>
                <a:latin typeface="Cambria" panose="02040503050406030204" pitchFamily="18" charset="0"/>
              </a:rPr>
              <a:t>favour</a:t>
            </a:r>
            <a:r>
              <a:rPr lang="en-US" b="1" dirty="0">
                <a:solidFill>
                  <a:schemeClr val="tx1"/>
                </a:solidFill>
                <a:latin typeface="Cambria" panose="02040503050406030204" pitchFamily="18" charset="0"/>
              </a:rPr>
              <a:t> </a:t>
            </a:r>
            <a:endParaRPr lang="en-US" dirty="0"/>
          </a:p>
        </p:txBody>
      </p:sp>
      <p:sp>
        <p:nvSpPr>
          <p:cNvPr id="12" name="Rectangle 11">
            <a:extLst>
              <a:ext uri="{FF2B5EF4-FFF2-40B4-BE49-F238E27FC236}">
                <a16:creationId xmlns:a16="http://schemas.microsoft.com/office/drawing/2014/main" id="{FC7C8405-C13C-0603-314F-50A51970A9DB}"/>
              </a:ext>
            </a:extLst>
          </p:cNvPr>
          <p:cNvSpPr/>
          <p:nvPr/>
        </p:nvSpPr>
        <p:spPr>
          <a:xfrm>
            <a:off x="3403598" y="4351866"/>
            <a:ext cx="2370666" cy="93133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a:solidFill>
                  <a:schemeClr val="tx1"/>
                </a:solidFill>
                <a:latin typeface="Cambria" panose="02040503050406030204" pitchFamily="18" charset="0"/>
              </a:rPr>
              <a:t>Sending </a:t>
            </a:r>
            <a:r>
              <a:rPr lang="en-US" b="1" dirty="0" err="1">
                <a:solidFill>
                  <a:schemeClr val="tx1"/>
                </a:solidFill>
                <a:latin typeface="Cambria" panose="02040503050406030204" pitchFamily="18" charset="0"/>
              </a:rPr>
              <a:t>Salawat</a:t>
            </a:r>
            <a:r>
              <a:rPr lang="en-US" b="1" dirty="0">
                <a:solidFill>
                  <a:schemeClr val="tx1"/>
                </a:solidFill>
                <a:latin typeface="Cambria" panose="02040503050406030204" pitchFamily="18" charset="0"/>
              </a:rPr>
              <a:t> upon him </a:t>
            </a:r>
            <a:endParaRPr lang="en-US" dirty="0"/>
          </a:p>
        </p:txBody>
      </p:sp>
      <p:sp>
        <p:nvSpPr>
          <p:cNvPr id="13" name="Rectangle 12">
            <a:extLst>
              <a:ext uri="{FF2B5EF4-FFF2-40B4-BE49-F238E27FC236}">
                <a16:creationId xmlns:a16="http://schemas.microsoft.com/office/drawing/2014/main" id="{1A24F823-F217-58A2-A64F-5A9CB0CB84DD}"/>
              </a:ext>
            </a:extLst>
          </p:cNvPr>
          <p:cNvSpPr/>
          <p:nvPr/>
        </p:nvSpPr>
        <p:spPr>
          <a:xfrm>
            <a:off x="6316134" y="5601226"/>
            <a:ext cx="2370666" cy="93133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a:solidFill>
                  <a:schemeClr val="tx1"/>
                </a:solidFill>
                <a:latin typeface="Cambria" panose="02040503050406030204" pitchFamily="18" charset="0"/>
              </a:rPr>
              <a:t>Muslims getting together </a:t>
            </a:r>
            <a:endParaRPr lang="en-US" dirty="0"/>
          </a:p>
        </p:txBody>
      </p:sp>
      <p:sp>
        <p:nvSpPr>
          <p:cNvPr id="14" name="Rectangle 13">
            <a:extLst>
              <a:ext uri="{FF2B5EF4-FFF2-40B4-BE49-F238E27FC236}">
                <a16:creationId xmlns:a16="http://schemas.microsoft.com/office/drawing/2014/main" id="{F098C4CA-8113-CE4A-64B8-CEC5BFBFF01F}"/>
              </a:ext>
            </a:extLst>
          </p:cNvPr>
          <p:cNvSpPr/>
          <p:nvPr/>
        </p:nvSpPr>
        <p:spPr>
          <a:xfrm>
            <a:off x="6316134" y="4351866"/>
            <a:ext cx="2370666" cy="93133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a:solidFill>
                  <a:schemeClr val="tx1"/>
                </a:solidFill>
                <a:latin typeface="Cambria" panose="02040503050406030204" pitchFamily="18" charset="0"/>
              </a:rPr>
              <a:t>Worship at home &amp; in the mosque </a:t>
            </a:r>
            <a:endParaRPr lang="en-US" dirty="0"/>
          </a:p>
        </p:txBody>
      </p:sp>
      <p:sp>
        <p:nvSpPr>
          <p:cNvPr id="15" name="Rectangle 14">
            <a:extLst>
              <a:ext uri="{FF2B5EF4-FFF2-40B4-BE49-F238E27FC236}">
                <a16:creationId xmlns:a16="http://schemas.microsoft.com/office/drawing/2014/main" id="{041B2DB5-DD27-5589-EC10-30A82E8197FC}"/>
              </a:ext>
            </a:extLst>
          </p:cNvPr>
          <p:cNvSpPr/>
          <p:nvPr/>
        </p:nvSpPr>
        <p:spPr>
          <a:xfrm>
            <a:off x="3403598" y="5635093"/>
            <a:ext cx="2370666" cy="931334"/>
          </a:xfrm>
          <a:prstGeom prst="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a:solidFill>
                  <a:schemeClr val="tx1"/>
                </a:solidFill>
                <a:latin typeface="Cambria" panose="02040503050406030204" pitchFamily="18" charset="0"/>
              </a:rPr>
              <a:t>Lift our spirits </a:t>
            </a:r>
            <a:endParaRPr lang="en-US" dirty="0"/>
          </a:p>
        </p:txBody>
      </p:sp>
      <p:cxnSp>
        <p:nvCxnSpPr>
          <p:cNvPr id="17" name="Straight Arrow Connector 16">
            <a:extLst>
              <a:ext uri="{FF2B5EF4-FFF2-40B4-BE49-F238E27FC236}">
                <a16:creationId xmlns:a16="http://schemas.microsoft.com/office/drawing/2014/main" id="{3387D154-A553-C171-0614-F1F756A6E934}"/>
              </a:ext>
            </a:extLst>
          </p:cNvPr>
          <p:cNvCxnSpPr/>
          <p:nvPr/>
        </p:nvCxnSpPr>
        <p:spPr>
          <a:xfrm>
            <a:off x="4588931" y="3810000"/>
            <a:ext cx="0" cy="35559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2301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571F7-96EB-C7C1-A5E1-418C09C91731}"/>
              </a:ext>
            </a:extLst>
          </p:cNvPr>
          <p:cNvSpPr>
            <a:spLocks noGrp="1"/>
          </p:cNvSpPr>
          <p:nvPr>
            <p:ph type="title"/>
          </p:nvPr>
        </p:nvSpPr>
        <p:spPr/>
        <p:txBody>
          <a:bodyPr/>
          <a:lstStyle/>
          <a:p>
            <a:r>
              <a:rPr lang="en-US" dirty="0">
                <a:latin typeface="Cambria" panose="02040503050406030204" pitchFamily="18" charset="0"/>
              </a:rPr>
              <a:t>Announcements </a:t>
            </a:r>
          </a:p>
        </p:txBody>
      </p:sp>
      <p:sp>
        <p:nvSpPr>
          <p:cNvPr id="3" name="Content Placeholder 2">
            <a:extLst>
              <a:ext uri="{FF2B5EF4-FFF2-40B4-BE49-F238E27FC236}">
                <a16:creationId xmlns:a16="http://schemas.microsoft.com/office/drawing/2014/main" id="{CF465802-E498-AA47-B7B8-10A648D661F9}"/>
              </a:ext>
            </a:extLst>
          </p:cNvPr>
          <p:cNvSpPr>
            <a:spLocks noGrp="1"/>
          </p:cNvSpPr>
          <p:nvPr>
            <p:ph idx="1"/>
          </p:nvPr>
        </p:nvSpPr>
        <p:spPr>
          <a:xfrm>
            <a:off x="183252" y="1645920"/>
            <a:ext cx="6108218" cy="5050302"/>
          </a:xfrm>
        </p:spPr>
        <p:txBody>
          <a:bodyPr>
            <a:normAutofit/>
          </a:bodyPr>
          <a:lstStyle/>
          <a:p>
            <a:r>
              <a:rPr lang="en-US" sz="2400" dirty="0">
                <a:latin typeface="Cambria" panose="02040503050406030204" pitchFamily="18" charset="0"/>
              </a:rPr>
              <a:t>Salah times this week from Saturday onwards: </a:t>
            </a:r>
          </a:p>
          <a:p>
            <a:pPr lvl="1"/>
            <a:r>
              <a:rPr lang="en-US" sz="2000" dirty="0">
                <a:latin typeface="Cambria" panose="02040503050406030204" pitchFamily="18" charset="0"/>
              </a:rPr>
              <a:t>Fajr		5:45am</a:t>
            </a:r>
          </a:p>
          <a:p>
            <a:pPr lvl="1"/>
            <a:r>
              <a:rPr lang="en-US" sz="2000" dirty="0">
                <a:latin typeface="Cambria" panose="02040503050406030204" pitchFamily="18" charset="0"/>
              </a:rPr>
              <a:t>Zuhr		2:00pm</a:t>
            </a:r>
          </a:p>
          <a:p>
            <a:pPr lvl="1"/>
            <a:r>
              <a:rPr lang="en-US" sz="2000" dirty="0">
                <a:latin typeface="Cambria" panose="02040503050406030204" pitchFamily="18" charset="0"/>
              </a:rPr>
              <a:t>Asr		6:15pm</a:t>
            </a:r>
          </a:p>
          <a:p>
            <a:pPr lvl="1"/>
            <a:r>
              <a:rPr lang="en-US" sz="2000" dirty="0">
                <a:latin typeface="Cambria" panose="02040503050406030204" pitchFamily="18" charset="0"/>
              </a:rPr>
              <a:t>Maghrib	8:05pm +-</a:t>
            </a:r>
          </a:p>
          <a:p>
            <a:pPr lvl="1"/>
            <a:r>
              <a:rPr lang="en-US" sz="2000" dirty="0">
                <a:latin typeface="Cambria" panose="02040503050406030204" pitchFamily="18" charset="0"/>
              </a:rPr>
              <a:t>Isha		9:45pm</a:t>
            </a:r>
          </a:p>
          <a:p>
            <a:r>
              <a:rPr lang="en-US" sz="2400" dirty="0">
                <a:solidFill>
                  <a:srgbClr val="00B0F0"/>
                </a:solidFill>
                <a:latin typeface="Cambria" panose="02040503050406030204" pitchFamily="18" charset="0"/>
              </a:rPr>
              <a:t>Please donate sincerely and generously to Allah’s cause (£2380 last week). </a:t>
            </a:r>
          </a:p>
          <a:p>
            <a:r>
              <a:rPr lang="en-US" sz="2400" dirty="0">
                <a:latin typeface="Cambria" panose="02040503050406030204" pitchFamily="18" charset="0"/>
              </a:rPr>
              <a:t>Football this evening after Asr (630pm)</a:t>
            </a:r>
          </a:p>
          <a:p>
            <a:r>
              <a:rPr lang="en-US" sz="2400" dirty="0">
                <a:solidFill>
                  <a:srgbClr val="00B0F0"/>
                </a:solidFill>
                <a:latin typeface="Cambria" panose="02040503050406030204" pitchFamily="18" charset="0"/>
              </a:rPr>
              <a:t>Ladies Mawlid after Zuhr (2pm) tomorrow Inshallah</a:t>
            </a:r>
          </a:p>
        </p:txBody>
      </p:sp>
      <p:pic>
        <p:nvPicPr>
          <p:cNvPr id="5" name="Picture 4" descr="A large room with a chandelier and stained glass windows&#10;&#10;AI-generated content may be incorrect.">
            <a:extLst>
              <a:ext uri="{FF2B5EF4-FFF2-40B4-BE49-F238E27FC236}">
                <a16:creationId xmlns:a16="http://schemas.microsoft.com/office/drawing/2014/main" id="{8E69976B-7F32-6746-3544-DC2CAF442E88}"/>
              </a:ext>
            </a:extLst>
          </p:cNvPr>
          <p:cNvPicPr>
            <a:picLocks noChangeAspect="1"/>
          </p:cNvPicPr>
          <p:nvPr/>
        </p:nvPicPr>
        <p:blipFill>
          <a:blip r:embed="rId2"/>
          <a:stretch>
            <a:fillRect/>
          </a:stretch>
        </p:blipFill>
        <p:spPr>
          <a:xfrm>
            <a:off x="6440557" y="2006488"/>
            <a:ext cx="2520191" cy="3360254"/>
          </a:xfrm>
          <a:prstGeom prst="rect">
            <a:avLst/>
          </a:prstGeom>
        </p:spPr>
      </p:pic>
    </p:spTree>
    <p:extLst>
      <p:ext uri="{BB962C8B-B14F-4D97-AF65-F5344CB8AC3E}">
        <p14:creationId xmlns:p14="http://schemas.microsoft.com/office/powerpoint/2010/main" val="1380358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FC5BF4-5764-A6F6-84B1-3FB1431E9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BA4FBE-23D7-EB8E-A9AE-25DDC9095111}"/>
              </a:ext>
            </a:extLst>
          </p:cNvPr>
          <p:cNvSpPr>
            <a:spLocks noGrp="1"/>
          </p:cNvSpPr>
          <p:nvPr>
            <p:ph type="title"/>
          </p:nvPr>
        </p:nvSpPr>
        <p:spPr/>
        <p:txBody>
          <a:bodyPr/>
          <a:lstStyle/>
          <a:p>
            <a:r>
              <a:rPr lang="en-US" dirty="0">
                <a:latin typeface="Cambria" panose="02040503050406030204" pitchFamily="18" charset="0"/>
              </a:rPr>
              <a:t>Announcements </a:t>
            </a:r>
          </a:p>
        </p:txBody>
      </p:sp>
      <p:sp>
        <p:nvSpPr>
          <p:cNvPr id="3" name="Content Placeholder 2">
            <a:extLst>
              <a:ext uri="{FF2B5EF4-FFF2-40B4-BE49-F238E27FC236}">
                <a16:creationId xmlns:a16="http://schemas.microsoft.com/office/drawing/2014/main" id="{0FC79042-9ACF-ED55-0693-10B205661340}"/>
              </a:ext>
            </a:extLst>
          </p:cNvPr>
          <p:cNvSpPr>
            <a:spLocks noGrp="1"/>
          </p:cNvSpPr>
          <p:nvPr>
            <p:ph idx="1"/>
          </p:nvPr>
        </p:nvSpPr>
        <p:spPr>
          <a:xfrm>
            <a:off x="457200" y="1603718"/>
            <a:ext cx="5834270" cy="4244046"/>
          </a:xfrm>
        </p:spPr>
        <p:txBody>
          <a:bodyPr>
            <a:normAutofit/>
          </a:bodyPr>
          <a:lstStyle/>
          <a:p>
            <a:r>
              <a:rPr lang="en-US" sz="2400" dirty="0">
                <a:solidFill>
                  <a:srgbClr val="0070C0"/>
                </a:solidFill>
                <a:latin typeface="Cambria" panose="02040503050406030204" pitchFamily="18" charset="0"/>
              </a:rPr>
              <a:t>Annual Mawlid al-Nabi </a:t>
            </a:r>
            <a:r>
              <a:rPr lang="en-US" sz="2400" dirty="0" err="1">
                <a:solidFill>
                  <a:srgbClr val="0070C0"/>
                </a:solidFill>
                <a:latin typeface="Cambria" panose="02040503050406030204" pitchFamily="18" charset="0"/>
              </a:rPr>
              <a:t>Mahfil</a:t>
            </a:r>
            <a:r>
              <a:rPr lang="en-US" sz="2400" dirty="0">
                <a:solidFill>
                  <a:srgbClr val="0070C0"/>
                </a:solidFill>
                <a:latin typeface="Cambria" panose="02040503050406030204" pitchFamily="18" charset="0"/>
              </a:rPr>
              <a:t> at Ashton Central Mosque – Sunday 7</a:t>
            </a:r>
            <a:r>
              <a:rPr lang="en-US" sz="2400" baseline="30000" dirty="0">
                <a:solidFill>
                  <a:srgbClr val="0070C0"/>
                </a:solidFill>
                <a:latin typeface="Cambria" panose="02040503050406030204" pitchFamily="18" charset="0"/>
              </a:rPr>
              <a:t>th</a:t>
            </a:r>
            <a:r>
              <a:rPr lang="en-US" sz="2400" dirty="0">
                <a:solidFill>
                  <a:srgbClr val="0070C0"/>
                </a:solidFill>
                <a:latin typeface="Cambria" panose="02040503050406030204" pitchFamily="18" charset="0"/>
              </a:rPr>
              <a:t> Sept (after </a:t>
            </a:r>
            <a:r>
              <a:rPr lang="en-US" sz="2400" dirty="0" err="1">
                <a:solidFill>
                  <a:srgbClr val="0070C0"/>
                </a:solidFill>
                <a:latin typeface="Cambria" panose="02040503050406030204" pitchFamily="18" charset="0"/>
              </a:rPr>
              <a:t>zuhr</a:t>
            </a:r>
            <a:r>
              <a:rPr lang="en-US" sz="2400" dirty="0">
                <a:solidFill>
                  <a:srgbClr val="0070C0"/>
                </a:solidFill>
                <a:latin typeface="Cambria" panose="02040503050406030204" pitchFamily="18" charset="0"/>
              </a:rPr>
              <a:t>); donations welcome for </a:t>
            </a:r>
            <a:r>
              <a:rPr lang="en-US" sz="2400" dirty="0" err="1">
                <a:solidFill>
                  <a:srgbClr val="0070C0"/>
                </a:solidFill>
                <a:latin typeface="Cambria" panose="02040503050406030204" pitchFamily="18" charset="0"/>
              </a:rPr>
              <a:t>langhar</a:t>
            </a:r>
            <a:r>
              <a:rPr lang="en-US" sz="2400" dirty="0">
                <a:solidFill>
                  <a:srgbClr val="0070C0"/>
                </a:solidFill>
                <a:latin typeface="Cambria" panose="02040503050406030204" pitchFamily="18" charset="0"/>
              </a:rPr>
              <a:t> sharif </a:t>
            </a:r>
          </a:p>
          <a:p>
            <a:r>
              <a:rPr lang="en-US" sz="2400" i="1" dirty="0" err="1">
                <a:latin typeface="Cambria" panose="02040503050406030204" pitchFamily="18" charset="0"/>
              </a:rPr>
              <a:t>Du’a</a:t>
            </a:r>
            <a:r>
              <a:rPr lang="en-US" sz="2400" i="1" dirty="0">
                <a:latin typeface="Cambria" panose="02040503050406030204" pitchFamily="18" charset="0"/>
              </a:rPr>
              <a:t> </a:t>
            </a:r>
            <a:r>
              <a:rPr lang="en-US" sz="2400" i="1" dirty="0" err="1">
                <a:latin typeface="Cambria" panose="02040503050406030204" pitchFamily="18" charset="0"/>
              </a:rPr>
              <a:t>maghfira</a:t>
            </a:r>
            <a:r>
              <a:rPr lang="en-US" sz="2400" i="1" dirty="0">
                <a:latin typeface="Cambria" panose="02040503050406030204" pitchFamily="18" charset="0"/>
              </a:rPr>
              <a:t> </a:t>
            </a:r>
            <a:r>
              <a:rPr lang="en-US" sz="2400" dirty="0">
                <a:latin typeface="Cambria" panose="02040503050406030204" pitchFamily="18" charset="0"/>
              </a:rPr>
              <a:t>for Brother Amir’s (Chilli Pickle) mother. May Allah grant her Janna al-</a:t>
            </a:r>
            <a:r>
              <a:rPr lang="en-US" sz="2400" dirty="0" err="1">
                <a:latin typeface="Cambria" panose="02040503050406030204" pitchFamily="18" charset="0"/>
              </a:rPr>
              <a:t>Fardaws</a:t>
            </a:r>
            <a:r>
              <a:rPr lang="en-US" sz="2400" dirty="0">
                <a:latin typeface="Cambria" panose="02040503050406030204" pitchFamily="18" charset="0"/>
              </a:rPr>
              <a:t>, ameen. </a:t>
            </a:r>
          </a:p>
          <a:p>
            <a:r>
              <a:rPr lang="en-US" sz="2400" i="1" dirty="0" err="1">
                <a:solidFill>
                  <a:schemeClr val="tx2">
                    <a:lumMod val="60000"/>
                    <a:lumOff val="40000"/>
                  </a:schemeClr>
                </a:solidFill>
                <a:latin typeface="Cambria" panose="02040503050406030204" pitchFamily="18" charset="0"/>
              </a:rPr>
              <a:t>Du’a</a:t>
            </a:r>
            <a:r>
              <a:rPr lang="en-US" sz="2400" i="1" dirty="0">
                <a:solidFill>
                  <a:schemeClr val="tx2">
                    <a:lumMod val="60000"/>
                    <a:lumOff val="40000"/>
                  </a:schemeClr>
                </a:solidFill>
                <a:latin typeface="Cambria" panose="02040503050406030204" pitchFamily="18" charset="0"/>
              </a:rPr>
              <a:t> </a:t>
            </a:r>
            <a:r>
              <a:rPr lang="en-US" sz="2400" i="1" dirty="0" err="1">
                <a:solidFill>
                  <a:schemeClr val="tx2">
                    <a:lumMod val="60000"/>
                    <a:lumOff val="40000"/>
                  </a:schemeClr>
                </a:solidFill>
                <a:latin typeface="Cambria" panose="02040503050406030204" pitchFamily="18" charset="0"/>
              </a:rPr>
              <a:t>Sihhah</a:t>
            </a:r>
            <a:r>
              <a:rPr lang="en-US" sz="2400" i="1" dirty="0">
                <a:solidFill>
                  <a:schemeClr val="tx2">
                    <a:lumMod val="60000"/>
                    <a:lumOff val="40000"/>
                  </a:schemeClr>
                </a:solidFill>
                <a:latin typeface="Cambria" panose="02040503050406030204" pitchFamily="18" charset="0"/>
              </a:rPr>
              <a:t> </a:t>
            </a:r>
            <a:r>
              <a:rPr lang="en-US" sz="2400" dirty="0">
                <a:solidFill>
                  <a:schemeClr val="tx2">
                    <a:lumMod val="60000"/>
                    <a:lumOff val="40000"/>
                  </a:schemeClr>
                </a:solidFill>
                <a:latin typeface="Cambria" panose="02040503050406030204" pitchFamily="18" charset="0"/>
              </a:rPr>
              <a:t>for Dr Akram’s sister (operation today) </a:t>
            </a:r>
          </a:p>
        </p:txBody>
      </p:sp>
      <p:pic>
        <p:nvPicPr>
          <p:cNvPr id="5" name="Picture 4" descr="A large room with a chandelier and stained glass windows&#10;&#10;AI-generated content may be incorrect.">
            <a:extLst>
              <a:ext uri="{FF2B5EF4-FFF2-40B4-BE49-F238E27FC236}">
                <a16:creationId xmlns:a16="http://schemas.microsoft.com/office/drawing/2014/main" id="{713C7FED-A75B-D90C-2D3A-7E124EF47C58}"/>
              </a:ext>
            </a:extLst>
          </p:cNvPr>
          <p:cNvPicPr>
            <a:picLocks noChangeAspect="1"/>
          </p:cNvPicPr>
          <p:nvPr/>
        </p:nvPicPr>
        <p:blipFill>
          <a:blip r:embed="rId2"/>
          <a:stretch>
            <a:fillRect/>
          </a:stretch>
        </p:blipFill>
        <p:spPr>
          <a:xfrm>
            <a:off x="6440557" y="2006488"/>
            <a:ext cx="2520191" cy="3360254"/>
          </a:xfrm>
          <a:prstGeom prst="rect">
            <a:avLst/>
          </a:prstGeom>
        </p:spPr>
      </p:pic>
    </p:spTree>
    <p:extLst>
      <p:ext uri="{BB962C8B-B14F-4D97-AF65-F5344CB8AC3E}">
        <p14:creationId xmlns:p14="http://schemas.microsoft.com/office/powerpoint/2010/main" val="9539609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A9C45-7BB6-7EEB-5F1F-71CEFCE9FB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5D6FC2-31BE-914A-59DE-22F09CBE5BB8}"/>
              </a:ext>
            </a:extLst>
          </p:cNvPr>
          <p:cNvSpPr>
            <a:spLocks noGrp="1"/>
          </p:cNvSpPr>
          <p:nvPr>
            <p:ph type="title"/>
          </p:nvPr>
        </p:nvSpPr>
        <p:spPr/>
        <p:txBody>
          <a:bodyPr/>
          <a:lstStyle/>
          <a:p>
            <a:r>
              <a:rPr lang="en-US" dirty="0">
                <a:latin typeface="Cambria" panose="02040503050406030204" pitchFamily="18" charset="0"/>
              </a:rPr>
              <a:t>Madrassa System – the bare facts</a:t>
            </a:r>
          </a:p>
        </p:txBody>
      </p:sp>
      <p:sp>
        <p:nvSpPr>
          <p:cNvPr id="3" name="Content Placeholder 2">
            <a:extLst>
              <a:ext uri="{FF2B5EF4-FFF2-40B4-BE49-F238E27FC236}">
                <a16:creationId xmlns:a16="http://schemas.microsoft.com/office/drawing/2014/main" id="{623B9E2A-1A17-B209-397E-EAF55BC1B662}"/>
              </a:ext>
            </a:extLst>
          </p:cNvPr>
          <p:cNvSpPr>
            <a:spLocks noGrp="1"/>
          </p:cNvSpPr>
          <p:nvPr>
            <p:ph idx="1"/>
          </p:nvPr>
        </p:nvSpPr>
        <p:spPr>
          <a:xfrm>
            <a:off x="183252" y="2226468"/>
            <a:ext cx="6108218" cy="3621295"/>
          </a:xfrm>
        </p:spPr>
        <p:txBody>
          <a:bodyPr>
            <a:normAutofit/>
          </a:bodyPr>
          <a:lstStyle/>
          <a:p>
            <a:r>
              <a:rPr lang="en-US" sz="2400" dirty="0">
                <a:latin typeface="Cambria" panose="02040503050406030204" pitchFamily="18" charset="0"/>
              </a:rPr>
              <a:t>The only time our children get guaranteed time in the mosque is the madrassa years. </a:t>
            </a:r>
          </a:p>
          <a:p>
            <a:r>
              <a:rPr lang="en-US" sz="2400" dirty="0">
                <a:solidFill>
                  <a:srgbClr val="0070C0"/>
                </a:solidFill>
                <a:latin typeface="Cambria" panose="02040503050406030204" pitchFamily="18" charset="0"/>
              </a:rPr>
              <a:t>It is the same time when they need most education and nurturing; what they learn now stays with them forever. </a:t>
            </a:r>
          </a:p>
          <a:p>
            <a:r>
              <a:rPr lang="en-US" sz="2400" dirty="0">
                <a:latin typeface="Cambria" panose="02040503050406030204" pitchFamily="18" charset="0"/>
              </a:rPr>
              <a:t>ACM’s Madrassa System is going through changes to meet your child’s demands….</a:t>
            </a:r>
          </a:p>
        </p:txBody>
      </p:sp>
      <p:pic>
        <p:nvPicPr>
          <p:cNvPr id="5" name="Picture 4" descr="A large room with a chandelier and stained glass windows&#10;&#10;AI-generated content may be incorrect.">
            <a:extLst>
              <a:ext uri="{FF2B5EF4-FFF2-40B4-BE49-F238E27FC236}">
                <a16:creationId xmlns:a16="http://schemas.microsoft.com/office/drawing/2014/main" id="{98695FFF-8F0C-F0B7-4E2B-5F0030DDCCF5}"/>
              </a:ext>
            </a:extLst>
          </p:cNvPr>
          <p:cNvPicPr>
            <a:picLocks noChangeAspect="1"/>
          </p:cNvPicPr>
          <p:nvPr/>
        </p:nvPicPr>
        <p:blipFill>
          <a:blip r:embed="rId2"/>
          <a:stretch>
            <a:fillRect/>
          </a:stretch>
        </p:blipFill>
        <p:spPr>
          <a:xfrm>
            <a:off x="6440557" y="2006488"/>
            <a:ext cx="2520191" cy="3360254"/>
          </a:xfrm>
          <a:prstGeom prst="rect">
            <a:avLst/>
          </a:prstGeom>
        </p:spPr>
      </p:pic>
    </p:spTree>
    <p:extLst>
      <p:ext uri="{BB962C8B-B14F-4D97-AF65-F5344CB8AC3E}">
        <p14:creationId xmlns:p14="http://schemas.microsoft.com/office/powerpoint/2010/main" val="166481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7668C-D0F6-F882-AF2E-58DF313C9C2A}"/>
              </a:ext>
            </a:extLst>
          </p:cNvPr>
          <p:cNvSpPr>
            <a:spLocks noGrp="1"/>
          </p:cNvSpPr>
          <p:nvPr>
            <p:ph type="title"/>
          </p:nvPr>
        </p:nvSpPr>
        <p:spPr>
          <a:xfrm>
            <a:off x="0" y="2138290"/>
            <a:ext cx="5170931" cy="1887708"/>
          </a:xfrm>
        </p:spPr>
        <p:txBody>
          <a:bodyPr vert="horz" lIns="68580" tIns="34290" rIns="68580" bIns="34290" rtlCol="0" anchor="b">
            <a:normAutofit/>
          </a:bodyPr>
          <a:lstStyle/>
          <a:p>
            <a:r>
              <a:rPr lang="en-US" sz="4950" dirty="0">
                <a:latin typeface="Cambria" panose="02040503050406030204" pitchFamily="18" charset="0"/>
              </a:rPr>
              <a:t>Friday – the day of </a:t>
            </a:r>
            <a:r>
              <a:rPr lang="en-US" sz="4950" i="1" dirty="0" err="1">
                <a:latin typeface="Cambria" panose="02040503050406030204" pitchFamily="18" charset="0"/>
              </a:rPr>
              <a:t>salawāt</a:t>
            </a:r>
            <a:endParaRPr lang="en-US" sz="4950" i="1" dirty="0">
              <a:latin typeface="Cambria" panose="02040503050406030204" pitchFamily="18" charset="0"/>
            </a:endParaRPr>
          </a:p>
        </p:txBody>
      </p:sp>
      <p:pic>
        <p:nvPicPr>
          <p:cNvPr id="7" name="Picture 6" descr="A long hallway with a chandelier&#10;&#10;AI-generated content may be incorrect.">
            <a:extLst>
              <a:ext uri="{FF2B5EF4-FFF2-40B4-BE49-F238E27FC236}">
                <a16:creationId xmlns:a16="http://schemas.microsoft.com/office/drawing/2014/main" id="{75C0E6F5-1F43-BFF4-0203-F9B92A09FD41}"/>
              </a:ext>
            </a:extLst>
          </p:cNvPr>
          <p:cNvPicPr>
            <a:picLocks noChangeAspect="1"/>
          </p:cNvPicPr>
          <p:nvPr/>
        </p:nvPicPr>
        <p:blipFill>
          <a:blip r:embed="rId2"/>
          <a:stretch>
            <a:fillRect/>
          </a:stretch>
        </p:blipFill>
        <p:spPr>
          <a:xfrm>
            <a:off x="5170931" y="857250"/>
            <a:ext cx="3429000" cy="5143500"/>
          </a:xfrm>
          <a:prstGeom prst="rect">
            <a:avLst/>
          </a:prstGeom>
        </p:spPr>
      </p:pic>
    </p:spTree>
    <p:extLst>
      <p:ext uri="{BB962C8B-B14F-4D97-AF65-F5344CB8AC3E}">
        <p14:creationId xmlns:p14="http://schemas.microsoft.com/office/powerpoint/2010/main" val="1255944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98EAA-9055-5CB0-8287-F8A612F591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2E9E74-1BB1-BBB1-366C-C081830CE51E}"/>
              </a:ext>
            </a:extLst>
          </p:cNvPr>
          <p:cNvSpPr>
            <a:spLocks noGrp="1"/>
          </p:cNvSpPr>
          <p:nvPr>
            <p:ph type="title"/>
          </p:nvPr>
        </p:nvSpPr>
        <p:spPr/>
        <p:txBody>
          <a:bodyPr/>
          <a:lstStyle/>
          <a:p>
            <a:r>
              <a:rPr lang="en-US" dirty="0">
                <a:latin typeface="Cambria" panose="02040503050406030204" pitchFamily="18" charset="0"/>
              </a:rPr>
              <a:t>Madrassa System – our services</a:t>
            </a:r>
          </a:p>
        </p:txBody>
      </p:sp>
      <p:sp>
        <p:nvSpPr>
          <p:cNvPr id="3" name="Content Placeholder 2">
            <a:extLst>
              <a:ext uri="{FF2B5EF4-FFF2-40B4-BE49-F238E27FC236}">
                <a16:creationId xmlns:a16="http://schemas.microsoft.com/office/drawing/2014/main" id="{F3580638-878F-93D2-D55F-03BBCB285131}"/>
              </a:ext>
            </a:extLst>
          </p:cNvPr>
          <p:cNvSpPr>
            <a:spLocks noGrp="1"/>
          </p:cNvSpPr>
          <p:nvPr>
            <p:ph idx="1"/>
          </p:nvPr>
        </p:nvSpPr>
        <p:spPr>
          <a:xfrm>
            <a:off x="183252" y="1617786"/>
            <a:ext cx="6108218" cy="4229978"/>
          </a:xfrm>
        </p:spPr>
        <p:txBody>
          <a:bodyPr>
            <a:normAutofit/>
          </a:bodyPr>
          <a:lstStyle/>
          <a:p>
            <a:r>
              <a:rPr lang="en-US" sz="2400" dirty="0">
                <a:latin typeface="Cambria" panose="02040503050406030204" pitchFamily="18" charset="0"/>
              </a:rPr>
              <a:t>Education from 5 + </a:t>
            </a:r>
          </a:p>
          <a:p>
            <a:r>
              <a:rPr lang="en-US" sz="2400" dirty="0">
                <a:solidFill>
                  <a:srgbClr val="0070C0"/>
                </a:solidFill>
                <a:latin typeface="Cambria" panose="02040503050406030204" pitchFamily="18" charset="0"/>
              </a:rPr>
              <a:t>Dedicated Hifz Class </a:t>
            </a:r>
          </a:p>
          <a:p>
            <a:r>
              <a:rPr lang="en-US" sz="2400" dirty="0">
                <a:latin typeface="Cambria" panose="02040503050406030204" pitchFamily="18" charset="0"/>
              </a:rPr>
              <a:t>Arabic language classes </a:t>
            </a:r>
          </a:p>
          <a:p>
            <a:r>
              <a:rPr lang="en-US" sz="2400" dirty="0">
                <a:solidFill>
                  <a:schemeClr val="tx2">
                    <a:lumMod val="60000"/>
                    <a:lumOff val="40000"/>
                  </a:schemeClr>
                </a:solidFill>
                <a:latin typeface="Cambria" panose="02040503050406030204" pitchFamily="18" charset="0"/>
              </a:rPr>
              <a:t>Lessons on essential life skills such as: </a:t>
            </a:r>
          </a:p>
          <a:p>
            <a:pPr lvl="1"/>
            <a:r>
              <a:rPr lang="en-US" sz="2000" dirty="0">
                <a:solidFill>
                  <a:schemeClr val="tx2">
                    <a:lumMod val="60000"/>
                    <a:lumOff val="40000"/>
                  </a:schemeClr>
                </a:solidFill>
                <a:latin typeface="Cambria" panose="02040503050406030204" pitchFamily="18" charset="0"/>
              </a:rPr>
              <a:t>Islam on mental health </a:t>
            </a:r>
          </a:p>
          <a:p>
            <a:pPr lvl="1"/>
            <a:r>
              <a:rPr lang="en-US" sz="2000" dirty="0">
                <a:solidFill>
                  <a:schemeClr val="tx2">
                    <a:lumMod val="60000"/>
                    <a:lumOff val="40000"/>
                  </a:schemeClr>
                </a:solidFill>
                <a:latin typeface="Cambria" panose="02040503050406030204" pitchFamily="18" charset="0"/>
              </a:rPr>
              <a:t>Islam and money </a:t>
            </a:r>
          </a:p>
          <a:p>
            <a:pPr lvl="1"/>
            <a:r>
              <a:rPr lang="en-US" sz="2000" dirty="0">
                <a:solidFill>
                  <a:schemeClr val="tx2">
                    <a:lumMod val="60000"/>
                    <a:lumOff val="40000"/>
                  </a:schemeClr>
                </a:solidFill>
                <a:latin typeface="Cambria" panose="02040503050406030204" pitchFamily="18" charset="0"/>
              </a:rPr>
              <a:t>Gender roles </a:t>
            </a:r>
          </a:p>
          <a:p>
            <a:pPr lvl="1"/>
            <a:r>
              <a:rPr lang="en-US" sz="2000" dirty="0">
                <a:solidFill>
                  <a:schemeClr val="tx2">
                    <a:lumMod val="60000"/>
                    <a:lumOff val="40000"/>
                  </a:schemeClr>
                </a:solidFill>
                <a:latin typeface="Cambria" panose="02040503050406030204" pitchFamily="18" charset="0"/>
              </a:rPr>
              <a:t>Staying positive </a:t>
            </a:r>
          </a:p>
          <a:p>
            <a:pPr lvl="1"/>
            <a:endParaRPr lang="en-US" sz="2000" dirty="0">
              <a:latin typeface="Cambria" panose="02040503050406030204" pitchFamily="18" charset="0"/>
            </a:endParaRPr>
          </a:p>
        </p:txBody>
      </p:sp>
      <p:pic>
        <p:nvPicPr>
          <p:cNvPr id="5" name="Picture 4" descr="A large room with a chandelier and stained glass windows&#10;&#10;AI-generated content may be incorrect.">
            <a:extLst>
              <a:ext uri="{FF2B5EF4-FFF2-40B4-BE49-F238E27FC236}">
                <a16:creationId xmlns:a16="http://schemas.microsoft.com/office/drawing/2014/main" id="{733F0580-16AA-C269-7A8B-8FF5B60E7725}"/>
              </a:ext>
            </a:extLst>
          </p:cNvPr>
          <p:cNvPicPr>
            <a:picLocks noChangeAspect="1"/>
          </p:cNvPicPr>
          <p:nvPr/>
        </p:nvPicPr>
        <p:blipFill>
          <a:blip r:embed="rId2"/>
          <a:stretch>
            <a:fillRect/>
          </a:stretch>
        </p:blipFill>
        <p:spPr>
          <a:xfrm>
            <a:off x="6440557" y="2006488"/>
            <a:ext cx="2520191" cy="3360254"/>
          </a:xfrm>
          <a:prstGeom prst="rect">
            <a:avLst/>
          </a:prstGeom>
        </p:spPr>
      </p:pic>
    </p:spTree>
    <p:extLst>
      <p:ext uri="{BB962C8B-B14F-4D97-AF65-F5344CB8AC3E}">
        <p14:creationId xmlns:p14="http://schemas.microsoft.com/office/powerpoint/2010/main" val="15193735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2424E-B1D1-815F-C3C2-8F5763A0DB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E85D17-F907-C970-47F7-187772D3FA53}"/>
              </a:ext>
            </a:extLst>
          </p:cNvPr>
          <p:cNvSpPr>
            <a:spLocks noGrp="1"/>
          </p:cNvSpPr>
          <p:nvPr>
            <p:ph type="title"/>
          </p:nvPr>
        </p:nvSpPr>
        <p:spPr/>
        <p:txBody>
          <a:bodyPr>
            <a:normAutofit fontScale="90000"/>
          </a:bodyPr>
          <a:lstStyle/>
          <a:p>
            <a:r>
              <a:rPr lang="en-US" dirty="0">
                <a:latin typeface="Cambria" panose="02040503050406030204" pitchFamily="18" charset="0"/>
              </a:rPr>
              <a:t>Madrassa System – please register</a:t>
            </a:r>
          </a:p>
        </p:txBody>
      </p:sp>
      <p:sp>
        <p:nvSpPr>
          <p:cNvPr id="3" name="Content Placeholder 2">
            <a:extLst>
              <a:ext uri="{FF2B5EF4-FFF2-40B4-BE49-F238E27FC236}">
                <a16:creationId xmlns:a16="http://schemas.microsoft.com/office/drawing/2014/main" id="{57B8A90A-5517-B41A-D542-F6ADDADE9234}"/>
              </a:ext>
            </a:extLst>
          </p:cNvPr>
          <p:cNvSpPr>
            <a:spLocks noGrp="1"/>
          </p:cNvSpPr>
          <p:nvPr>
            <p:ph idx="1"/>
          </p:nvPr>
        </p:nvSpPr>
        <p:spPr>
          <a:xfrm>
            <a:off x="183252" y="1617787"/>
            <a:ext cx="8419618" cy="1392700"/>
          </a:xfrm>
        </p:spPr>
        <p:txBody>
          <a:bodyPr>
            <a:normAutofit/>
          </a:bodyPr>
          <a:lstStyle/>
          <a:p>
            <a:r>
              <a:rPr lang="en-US" sz="2400" dirty="0">
                <a:latin typeface="Cambria" panose="02040503050406030204" pitchFamily="18" charset="0"/>
              </a:rPr>
              <a:t>If your child is between 12-17 (and is not currently in madrassa), please register them for these classes. </a:t>
            </a:r>
          </a:p>
          <a:p>
            <a:r>
              <a:rPr lang="en-US" sz="2000" dirty="0">
                <a:solidFill>
                  <a:schemeClr val="tx2">
                    <a:lumMod val="60000"/>
                    <a:lumOff val="40000"/>
                  </a:schemeClr>
                </a:solidFill>
                <a:latin typeface="Cambria" panose="02040503050406030204" pitchFamily="18" charset="0"/>
                <a:hlinkClick r:id="rId2"/>
              </a:rPr>
              <a:t>https://forms.gle/gMPzFNFrQzomqYd97</a:t>
            </a:r>
            <a:endParaRPr lang="en-US" sz="2000" dirty="0">
              <a:solidFill>
                <a:schemeClr val="tx2">
                  <a:lumMod val="60000"/>
                  <a:lumOff val="40000"/>
                </a:schemeClr>
              </a:solidFill>
              <a:latin typeface="Cambria" panose="02040503050406030204" pitchFamily="18" charset="0"/>
            </a:endParaRPr>
          </a:p>
          <a:p>
            <a:endParaRPr lang="en-US" sz="2000" dirty="0">
              <a:solidFill>
                <a:schemeClr val="tx2">
                  <a:lumMod val="60000"/>
                  <a:lumOff val="40000"/>
                </a:schemeClr>
              </a:solidFill>
              <a:latin typeface="Cambria" panose="02040503050406030204" pitchFamily="18" charset="0"/>
            </a:endParaRPr>
          </a:p>
          <a:p>
            <a:pPr lvl="1"/>
            <a:endParaRPr lang="en-US" sz="2000" dirty="0">
              <a:latin typeface="Cambria" panose="02040503050406030204" pitchFamily="18" charset="0"/>
            </a:endParaRPr>
          </a:p>
        </p:txBody>
      </p:sp>
      <p:pic>
        <p:nvPicPr>
          <p:cNvPr id="6" name="Picture 5" descr="A qr code with a white background&#10;&#10;AI-generated content may be incorrect.">
            <a:extLst>
              <a:ext uri="{FF2B5EF4-FFF2-40B4-BE49-F238E27FC236}">
                <a16:creationId xmlns:a16="http://schemas.microsoft.com/office/drawing/2014/main" id="{E1F72C1E-012C-5D13-B6C2-F299E4CB93BE}"/>
              </a:ext>
            </a:extLst>
          </p:cNvPr>
          <p:cNvPicPr>
            <a:picLocks noChangeAspect="1"/>
          </p:cNvPicPr>
          <p:nvPr/>
        </p:nvPicPr>
        <p:blipFill>
          <a:blip r:embed="rId3"/>
          <a:stretch>
            <a:fillRect/>
          </a:stretch>
        </p:blipFill>
        <p:spPr>
          <a:xfrm>
            <a:off x="2792436" y="3141569"/>
            <a:ext cx="3559127" cy="3441793"/>
          </a:xfrm>
          <a:prstGeom prst="rect">
            <a:avLst/>
          </a:prstGeom>
        </p:spPr>
      </p:pic>
    </p:spTree>
    <p:extLst>
      <p:ext uri="{BB962C8B-B14F-4D97-AF65-F5344CB8AC3E}">
        <p14:creationId xmlns:p14="http://schemas.microsoft.com/office/powerpoint/2010/main" val="32105101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C2E02-F5ED-517C-1BA6-E00C73520E61}"/>
              </a:ext>
            </a:extLst>
          </p:cNvPr>
          <p:cNvSpPr>
            <a:spLocks noGrp="1"/>
          </p:cNvSpPr>
          <p:nvPr>
            <p:ph type="title"/>
          </p:nvPr>
        </p:nvSpPr>
        <p:spPr/>
        <p:txBody>
          <a:bodyPr/>
          <a:lstStyle/>
          <a:p>
            <a:r>
              <a:rPr lang="en-US" dirty="0">
                <a:latin typeface="Cambria" panose="02040503050406030204" pitchFamily="18" charset="0"/>
              </a:rPr>
              <a:t>The </a:t>
            </a:r>
            <a:r>
              <a:rPr lang="en-US" dirty="0" err="1">
                <a:latin typeface="Cambria" panose="02040503050406030204" pitchFamily="18" charset="0"/>
              </a:rPr>
              <a:t>favours</a:t>
            </a:r>
            <a:r>
              <a:rPr lang="en-US" dirty="0">
                <a:latin typeface="Cambria" panose="02040503050406030204" pitchFamily="18" charset="0"/>
              </a:rPr>
              <a:t> of Allah</a:t>
            </a:r>
          </a:p>
        </p:txBody>
      </p:sp>
      <p:sp>
        <p:nvSpPr>
          <p:cNvPr id="3" name="Content Placeholder 2">
            <a:extLst>
              <a:ext uri="{FF2B5EF4-FFF2-40B4-BE49-F238E27FC236}">
                <a16:creationId xmlns:a16="http://schemas.microsoft.com/office/drawing/2014/main" id="{B34DF153-ADE0-56E8-BC06-505454DC90BB}"/>
              </a:ext>
            </a:extLst>
          </p:cNvPr>
          <p:cNvSpPr>
            <a:spLocks noGrp="1"/>
          </p:cNvSpPr>
          <p:nvPr>
            <p:ph idx="1"/>
          </p:nvPr>
        </p:nvSpPr>
        <p:spPr>
          <a:xfrm>
            <a:off x="457200" y="1600201"/>
            <a:ext cx="8229600" cy="2197100"/>
          </a:xfrm>
        </p:spPr>
        <p:txBody>
          <a:bodyPr>
            <a:normAutofit fontScale="92500" lnSpcReduction="20000"/>
          </a:bodyPr>
          <a:lstStyle/>
          <a:p>
            <a:r>
              <a:rPr lang="en-GB" dirty="0">
                <a:latin typeface="Cambria" panose="02040503050406030204" pitchFamily="18" charset="0"/>
              </a:rPr>
              <a:t>Allah doesn't expect you to thank him for all of his favours, not least because it is impossible. </a:t>
            </a:r>
          </a:p>
          <a:p>
            <a:r>
              <a:rPr lang="en-GB" dirty="0">
                <a:latin typeface="Cambria" panose="02040503050406030204" pitchFamily="18" charset="0"/>
              </a:rPr>
              <a:t>However, Allah </a:t>
            </a:r>
            <a:r>
              <a:rPr lang="en-GB" u="sng" dirty="0">
                <a:latin typeface="Cambria" panose="02040503050406030204" pitchFamily="18" charset="0"/>
              </a:rPr>
              <a:t>does</a:t>
            </a:r>
            <a:r>
              <a:rPr lang="en-GB" dirty="0">
                <a:latin typeface="Cambria" panose="02040503050406030204" pitchFamily="18" charset="0"/>
              </a:rPr>
              <a:t> expect you to remember his greatest favour, which is the sending of Prophet Muhammad </a:t>
            </a:r>
            <a:r>
              <a:rPr lang="ar-SA" dirty="0" err="1">
                <a:latin typeface="Cambria" panose="02040503050406030204" pitchFamily="18" charset="0"/>
              </a:rPr>
              <a:t>ﷺ</a:t>
            </a:r>
            <a:r>
              <a:rPr lang="ar-SA" dirty="0">
                <a:latin typeface="Cambria" panose="02040503050406030204" pitchFamily="18" charset="0"/>
              </a:rPr>
              <a:t>  </a:t>
            </a:r>
          </a:p>
          <a:p>
            <a:endParaRPr lang="en-US" dirty="0"/>
          </a:p>
        </p:txBody>
      </p:sp>
      <p:pic>
        <p:nvPicPr>
          <p:cNvPr id="4" name="Picture 3">
            <a:extLst>
              <a:ext uri="{FF2B5EF4-FFF2-40B4-BE49-F238E27FC236}">
                <a16:creationId xmlns:a16="http://schemas.microsoft.com/office/drawing/2014/main" id="{96D328D5-3B7B-03FA-3A01-68AF1827A05B}"/>
              </a:ext>
            </a:extLst>
          </p:cNvPr>
          <p:cNvPicPr>
            <a:picLocks noChangeAspect="1"/>
          </p:cNvPicPr>
          <p:nvPr/>
        </p:nvPicPr>
        <p:blipFill>
          <a:blip r:embed="rId2"/>
          <a:stretch>
            <a:fillRect/>
          </a:stretch>
        </p:blipFill>
        <p:spPr>
          <a:xfrm>
            <a:off x="1295582" y="4078655"/>
            <a:ext cx="6130806" cy="1646235"/>
          </a:xfrm>
          <a:prstGeom prst="rect">
            <a:avLst/>
          </a:prstGeom>
        </p:spPr>
      </p:pic>
    </p:spTree>
    <p:extLst>
      <p:ext uri="{BB962C8B-B14F-4D97-AF65-F5344CB8AC3E}">
        <p14:creationId xmlns:p14="http://schemas.microsoft.com/office/powerpoint/2010/main" val="763610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F1A4B-8F8F-06FE-E058-7B66D547084F}"/>
              </a:ext>
            </a:extLst>
          </p:cNvPr>
          <p:cNvSpPr>
            <a:spLocks noGrp="1"/>
          </p:cNvSpPr>
          <p:nvPr>
            <p:ph type="title"/>
          </p:nvPr>
        </p:nvSpPr>
        <p:spPr/>
        <p:txBody>
          <a:bodyPr/>
          <a:lstStyle/>
          <a:p>
            <a:r>
              <a:rPr lang="en-US" dirty="0">
                <a:latin typeface="Cambria" panose="02040503050406030204" pitchFamily="18" charset="0"/>
              </a:rPr>
              <a:t>Life without him </a:t>
            </a:r>
            <a:r>
              <a:rPr lang="ar-SA" dirty="0" err="1">
                <a:latin typeface="Cambria" panose="02040503050406030204" pitchFamily="18" charset="0"/>
              </a:rPr>
              <a:t>ﷺ</a:t>
            </a:r>
            <a:r>
              <a:rPr lang="en-US" dirty="0">
                <a:latin typeface="Cambria" panose="02040503050406030204" pitchFamily="18" charset="0"/>
              </a:rPr>
              <a:t> </a:t>
            </a:r>
          </a:p>
        </p:txBody>
      </p:sp>
      <p:sp>
        <p:nvSpPr>
          <p:cNvPr id="3" name="Content Placeholder 2">
            <a:extLst>
              <a:ext uri="{FF2B5EF4-FFF2-40B4-BE49-F238E27FC236}">
                <a16:creationId xmlns:a16="http://schemas.microsoft.com/office/drawing/2014/main" id="{DBB9CA88-A98B-BEC9-8438-A24F9F5A51FC}"/>
              </a:ext>
            </a:extLst>
          </p:cNvPr>
          <p:cNvSpPr>
            <a:spLocks noGrp="1"/>
          </p:cNvSpPr>
          <p:nvPr>
            <p:ph idx="1"/>
          </p:nvPr>
        </p:nvSpPr>
        <p:spPr>
          <a:xfrm>
            <a:off x="457200" y="1600200"/>
            <a:ext cx="8229600" cy="4533314"/>
          </a:xfrm>
        </p:spPr>
        <p:txBody>
          <a:bodyPr>
            <a:normAutofit fontScale="85000" lnSpcReduction="10000"/>
          </a:bodyPr>
          <a:lstStyle/>
          <a:p>
            <a:pPr marL="342900" indent="-342900" algn="l" defTabSz="457200" rtl="0" eaLnBrk="1" latinLnBrk="0" hangingPunct="1">
              <a:spcBef>
                <a:spcPct val="20000"/>
              </a:spcBef>
              <a:buFont typeface="Arial"/>
              <a:buChar char="•"/>
            </a:pPr>
            <a:r>
              <a:rPr lang="en-US" dirty="0">
                <a:latin typeface="Cambria" panose="02040503050406030204" pitchFamily="18" charset="0"/>
              </a:rPr>
              <a:t>The last part of this verse needs our attention.</a:t>
            </a:r>
          </a:p>
          <a:p>
            <a:r>
              <a:rPr lang="en-GB" dirty="0">
                <a:latin typeface="Cambria" panose="02040503050406030204" pitchFamily="18" charset="0"/>
              </a:rPr>
              <a:t>Allah reminds us that without him (peace and blessings of Allah be upon him), we were utterly misguided and lost. It was Prophet Muhammad (peace and blessings of Allah be upon him) who introduced us to Allah and thus provided us with salvation. </a:t>
            </a:r>
          </a:p>
          <a:p>
            <a:r>
              <a:rPr lang="en-GB" dirty="0">
                <a:solidFill>
                  <a:srgbClr val="FF0000"/>
                </a:solidFill>
                <a:latin typeface="Cambria" panose="02040503050406030204" pitchFamily="18" charset="0"/>
              </a:rPr>
              <a:t>On this basis, it is no exaggeration to state that Prophet Muhammad (peace and blessings of Allah be upon him) made the most impact on humanity. </a:t>
            </a:r>
            <a:r>
              <a:rPr lang="en-GB" dirty="0">
                <a:latin typeface="Cambria" panose="02040503050406030204" pitchFamily="18" charset="0"/>
              </a:rPr>
              <a:t>The purpose of this talk is to prove this. </a:t>
            </a:r>
          </a:p>
          <a:p>
            <a:endParaRPr lang="en-GB" dirty="0"/>
          </a:p>
          <a:p>
            <a:pPr marL="342900" indent="-342900" algn="l" defTabSz="457200" rtl="0" eaLnBrk="1" latinLnBrk="0" hangingPunct="1">
              <a:spcBef>
                <a:spcPct val="20000"/>
              </a:spcBef>
              <a:buFont typeface="Arial"/>
              <a:buChar char="•"/>
            </a:pPr>
            <a:endParaRPr lang="en-US" dirty="0"/>
          </a:p>
        </p:txBody>
      </p:sp>
    </p:spTree>
    <p:extLst>
      <p:ext uri="{BB962C8B-B14F-4D97-AF65-F5344CB8AC3E}">
        <p14:creationId xmlns:p14="http://schemas.microsoft.com/office/powerpoint/2010/main" val="1380603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F439F4-A468-CEAF-749F-CC342E46E5C1}"/>
              </a:ext>
            </a:extLst>
          </p:cNvPr>
          <p:cNvSpPr txBox="1"/>
          <p:nvPr/>
        </p:nvSpPr>
        <p:spPr>
          <a:xfrm>
            <a:off x="270588" y="1979300"/>
            <a:ext cx="5841453" cy="2732736"/>
          </a:xfrm>
          <a:prstGeom prst="rect">
            <a:avLst/>
          </a:prstGeom>
          <a:noFill/>
        </p:spPr>
        <p:txBody>
          <a:bodyPr wrap="square" rtlCol="0">
            <a:spAutoFit/>
          </a:bodyPr>
          <a:lstStyle/>
          <a:p>
            <a:pPr>
              <a:lnSpc>
                <a:spcPct val="115000"/>
              </a:lnSpc>
              <a:spcAft>
                <a:spcPts val="1000"/>
              </a:spcAft>
            </a:pPr>
            <a:r>
              <a:rPr lang="en-GB" sz="2400" b="1" dirty="0">
                <a:effectLst/>
                <a:latin typeface="Cambria" panose="02040503050406030204" pitchFamily="18" charset="0"/>
                <a:ea typeface="Calibri" panose="020F0502020204030204" pitchFamily="34" charset="0"/>
                <a:cs typeface="Arial" panose="020B0604020202020204" pitchFamily="34" charset="0"/>
              </a:rPr>
              <a:t>*How do you judge the impact of a teacher? Do you put him/her in an ‘Outstanding’ school? </a:t>
            </a:r>
          </a:p>
          <a:p>
            <a:pPr>
              <a:lnSpc>
                <a:spcPct val="115000"/>
              </a:lnSpc>
              <a:spcAft>
                <a:spcPts val="1000"/>
              </a:spcAft>
            </a:pPr>
            <a:r>
              <a:rPr lang="en-GB" sz="2400" b="1" dirty="0">
                <a:effectLst/>
                <a:latin typeface="Cambria" panose="02040503050406030204" pitchFamily="18" charset="0"/>
                <a:ea typeface="Calibri" panose="020F0502020204030204" pitchFamily="34" charset="0"/>
                <a:cs typeface="Arial" panose="020B0604020202020204" pitchFamily="34" charset="0"/>
              </a:rPr>
              <a:t>*How do you judge the worth of a good football manager? Do you make him manage a good or bad team? </a:t>
            </a:r>
          </a:p>
        </p:txBody>
      </p:sp>
      <p:pic>
        <p:nvPicPr>
          <p:cNvPr id="5" name="Picture 4" descr="A picture containing building&#10;&#10;Description automatically generated">
            <a:extLst>
              <a:ext uri="{FF2B5EF4-FFF2-40B4-BE49-F238E27FC236}">
                <a16:creationId xmlns:a16="http://schemas.microsoft.com/office/drawing/2014/main" id="{01AD8BC3-82E6-87CF-BC6E-DE128F7BA682}"/>
              </a:ext>
            </a:extLst>
          </p:cNvPr>
          <p:cNvPicPr>
            <a:picLocks noChangeAspect="1"/>
          </p:cNvPicPr>
          <p:nvPr/>
        </p:nvPicPr>
        <p:blipFill>
          <a:blip r:embed="rId2"/>
          <a:stretch>
            <a:fillRect/>
          </a:stretch>
        </p:blipFill>
        <p:spPr>
          <a:xfrm>
            <a:off x="6112041" y="1275348"/>
            <a:ext cx="2761371" cy="4927352"/>
          </a:xfrm>
          <a:prstGeom prst="rect">
            <a:avLst/>
          </a:prstGeom>
        </p:spPr>
      </p:pic>
      <p:sp>
        <p:nvSpPr>
          <p:cNvPr id="4" name="TextBox 3">
            <a:extLst>
              <a:ext uri="{FF2B5EF4-FFF2-40B4-BE49-F238E27FC236}">
                <a16:creationId xmlns:a16="http://schemas.microsoft.com/office/drawing/2014/main" id="{563D6A2D-8E92-D0E2-076A-5FF39B247A7C}"/>
              </a:ext>
            </a:extLst>
          </p:cNvPr>
          <p:cNvSpPr txBox="1"/>
          <p:nvPr/>
        </p:nvSpPr>
        <p:spPr>
          <a:xfrm>
            <a:off x="270589" y="577515"/>
            <a:ext cx="6238495" cy="1015663"/>
          </a:xfrm>
          <a:prstGeom prst="rect">
            <a:avLst/>
          </a:prstGeom>
          <a:noFill/>
        </p:spPr>
        <p:txBody>
          <a:bodyPr wrap="square" rtlCol="0">
            <a:spAutoFit/>
          </a:bodyPr>
          <a:lstStyle/>
          <a:p>
            <a:r>
              <a:rPr lang="en-US" sz="3000" b="1" i="1" dirty="0">
                <a:solidFill>
                  <a:srgbClr val="FF0000"/>
                </a:solidFill>
                <a:latin typeface="Cambria" panose="02040503050406030204" pitchFamily="18" charset="0"/>
              </a:rPr>
              <a:t>How do you judge the impact of someone? </a:t>
            </a:r>
          </a:p>
        </p:txBody>
      </p:sp>
    </p:spTree>
    <p:extLst>
      <p:ext uri="{BB962C8B-B14F-4D97-AF65-F5344CB8AC3E}">
        <p14:creationId xmlns:p14="http://schemas.microsoft.com/office/powerpoint/2010/main" val="2898713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Cambria"/>
                <a:cs typeface="Cambria"/>
              </a:rPr>
              <a:t>Judging impact </a:t>
            </a:r>
          </a:p>
        </p:txBody>
      </p:sp>
      <p:sp>
        <p:nvSpPr>
          <p:cNvPr id="3" name="Content Placeholder 2"/>
          <p:cNvSpPr>
            <a:spLocks noGrp="1"/>
          </p:cNvSpPr>
          <p:nvPr>
            <p:ph idx="1"/>
          </p:nvPr>
        </p:nvSpPr>
        <p:spPr>
          <a:xfrm>
            <a:off x="457200" y="1600200"/>
            <a:ext cx="4515484" cy="4902087"/>
          </a:xfrm>
        </p:spPr>
        <p:txBody>
          <a:bodyPr>
            <a:normAutofit lnSpcReduction="10000"/>
          </a:bodyPr>
          <a:lstStyle/>
          <a:p>
            <a:r>
              <a:rPr lang="en-US" dirty="0">
                <a:latin typeface="Cambria"/>
                <a:cs typeface="Cambria"/>
              </a:rPr>
              <a:t>Because other factors may come into play, you must judge the impact of an individual by putting him in a difficult setting, and </a:t>
            </a:r>
            <a:r>
              <a:rPr lang="en-US" i="1" dirty="0">
                <a:latin typeface="Cambria"/>
                <a:cs typeface="Cambria"/>
              </a:rPr>
              <a:t>then</a:t>
            </a:r>
            <a:r>
              <a:rPr lang="en-US" dirty="0">
                <a:latin typeface="Cambria"/>
                <a:cs typeface="Cambria"/>
              </a:rPr>
              <a:t> judge what the difference is before and after. </a:t>
            </a:r>
          </a:p>
          <a:p>
            <a:r>
              <a:rPr lang="en-US" dirty="0">
                <a:latin typeface="Cambria"/>
                <a:cs typeface="Cambria"/>
              </a:rPr>
              <a:t>‘Compare &amp; contrast’</a:t>
            </a:r>
          </a:p>
        </p:txBody>
      </p:sp>
      <p:pic>
        <p:nvPicPr>
          <p:cNvPr id="6" name="Picture 5" descr="A picture containing building, tower, arch&#10;&#10;Description automatically generated">
            <a:extLst>
              <a:ext uri="{FF2B5EF4-FFF2-40B4-BE49-F238E27FC236}">
                <a16:creationId xmlns:a16="http://schemas.microsoft.com/office/drawing/2014/main" id="{C9B8F177-D41D-05B1-C89B-DA27CF81C026}"/>
              </a:ext>
            </a:extLst>
          </p:cNvPr>
          <p:cNvPicPr>
            <a:picLocks noChangeAspect="1"/>
          </p:cNvPicPr>
          <p:nvPr/>
        </p:nvPicPr>
        <p:blipFill>
          <a:blip r:embed="rId2"/>
          <a:stretch>
            <a:fillRect/>
          </a:stretch>
        </p:blipFill>
        <p:spPr>
          <a:xfrm>
            <a:off x="5243322" y="1719072"/>
            <a:ext cx="3095244" cy="4126992"/>
          </a:xfrm>
          <a:prstGeom prst="rect">
            <a:avLst/>
          </a:prstGeom>
        </p:spPr>
      </p:pic>
    </p:spTree>
    <p:extLst>
      <p:ext uri="{BB962C8B-B14F-4D97-AF65-F5344CB8AC3E}">
        <p14:creationId xmlns:p14="http://schemas.microsoft.com/office/powerpoint/2010/main" val="3596200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789" y="262606"/>
            <a:ext cx="8542421" cy="1143000"/>
          </a:xfrm>
        </p:spPr>
        <p:txBody>
          <a:bodyPr>
            <a:normAutofit fontScale="90000"/>
          </a:bodyPr>
          <a:lstStyle/>
          <a:p>
            <a:r>
              <a:rPr lang="en-US" b="1" i="1" dirty="0">
                <a:latin typeface="Cambria"/>
                <a:cs typeface="Cambria"/>
              </a:rPr>
              <a:t>Judging Prophet Muhammad’s impact </a:t>
            </a:r>
            <a:r>
              <a:rPr lang="ar-SA" sz="4400" dirty="0" err="1">
                <a:latin typeface="Cambria" panose="02040503050406030204" pitchFamily="18" charset="0"/>
              </a:rPr>
              <a:t>ﷺ</a:t>
            </a:r>
            <a:endParaRPr lang="en-US" b="1" i="1" dirty="0">
              <a:latin typeface="Cambria"/>
              <a:cs typeface="Cambria"/>
            </a:endParaRPr>
          </a:p>
        </p:txBody>
      </p:sp>
      <p:sp>
        <p:nvSpPr>
          <p:cNvPr id="3" name="Content Placeholder 2"/>
          <p:cNvSpPr>
            <a:spLocks noGrp="1"/>
          </p:cNvSpPr>
          <p:nvPr>
            <p:ph idx="1"/>
          </p:nvPr>
        </p:nvSpPr>
        <p:spPr>
          <a:xfrm>
            <a:off x="144379" y="1528011"/>
            <a:ext cx="5209674" cy="4902087"/>
          </a:xfrm>
        </p:spPr>
        <p:txBody>
          <a:bodyPr>
            <a:normAutofit/>
          </a:bodyPr>
          <a:lstStyle/>
          <a:p>
            <a:r>
              <a:rPr lang="en-US" sz="2400" dirty="0">
                <a:latin typeface="Cambria"/>
                <a:cs typeface="Cambria"/>
              </a:rPr>
              <a:t>Prophet Muhammad </a:t>
            </a:r>
            <a:r>
              <a:rPr lang="ar-SA" sz="2400" dirty="0" err="1">
                <a:latin typeface="Cambria" panose="02040503050406030204" pitchFamily="18" charset="0"/>
              </a:rPr>
              <a:t>ﷺ</a:t>
            </a:r>
            <a:r>
              <a:rPr lang="en-US" sz="2400" dirty="0">
                <a:latin typeface="Cambria"/>
                <a:cs typeface="Cambria"/>
              </a:rPr>
              <a:t> was the most impactful individual ever to have existed.  </a:t>
            </a:r>
          </a:p>
          <a:p>
            <a:r>
              <a:rPr lang="en-US" sz="2400" dirty="0">
                <a:latin typeface="Cambria"/>
                <a:cs typeface="Cambria"/>
              </a:rPr>
              <a:t>To prove this, Allah did </a:t>
            </a:r>
            <a:r>
              <a:rPr lang="en-US" sz="2400" u="sng" dirty="0">
                <a:latin typeface="Cambria"/>
                <a:cs typeface="Cambria"/>
              </a:rPr>
              <a:t>not</a:t>
            </a:r>
            <a:r>
              <a:rPr lang="en-US" sz="2400" dirty="0">
                <a:latin typeface="Cambria"/>
                <a:cs typeface="Cambria"/>
              </a:rPr>
              <a:t> send him to a developed civilization.</a:t>
            </a:r>
          </a:p>
          <a:p>
            <a:r>
              <a:rPr lang="en-US" sz="2400" dirty="0">
                <a:latin typeface="Cambria"/>
                <a:cs typeface="Cambria"/>
              </a:rPr>
              <a:t>In fact, Prophet Muhammad </a:t>
            </a:r>
            <a:r>
              <a:rPr lang="ar-SA" sz="2400" dirty="0" err="1">
                <a:latin typeface="Cambria" panose="02040503050406030204" pitchFamily="18" charset="0"/>
              </a:rPr>
              <a:t>ﷺ</a:t>
            </a:r>
            <a:r>
              <a:rPr lang="en-US" sz="2400" dirty="0">
                <a:latin typeface="Cambria"/>
              </a:rPr>
              <a:t> was sent to the most underdeveloped. </a:t>
            </a:r>
            <a:endParaRPr lang="en-US" sz="2400" dirty="0">
              <a:latin typeface="Cambria"/>
              <a:cs typeface="Cambria"/>
            </a:endParaRPr>
          </a:p>
          <a:p>
            <a:r>
              <a:rPr lang="en-US" sz="2400" dirty="0">
                <a:latin typeface="Cambria"/>
                <a:cs typeface="Cambria"/>
              </a:rPr>
              <a:t>In a short period of 23 years, he </a:t>
            </a:r>
            <a:r>
              <a:rPr lang="ar-SA" sz="2400" dirty="0" err="1">
                <a:latin typeface="Cambria" panose="02040503050406030204" pitchFamily="18" charset="0"/>
              </a:rPr>
              <a:t>ﷺ</a:t>
            </a:r>
            <a:r>
              <a:rPr lang="ar-SA" sz="2400" dirty="0">
                <a:latin typeface="Cambria" panose="02040503050406030204" pitchFamily="18" charset="0"/>
              </a:rPr>
              <a:t> </a:t>
            </a:r>
            <a:r>
              <a:rPr lang="en-GB" sz="2400" dirty="0">
                <a:latin typeface="Cambria" panose="02040503050406030204" pitchFamily="18" charset="0"/>
              </a:rPr>
              <a:t> </a:t>
            </a:r>
            <a:r>
              <a:rPr lang="en-US" sz="2400" dirty="0">
                <a:latin typeface="Cambria"/>
                <a:cs typeface="Cambria"/>
              </a:rPr>
              <a:t>turned this community into the most developed. </a:t>
            </a:r>
          </a:p>
          <a:p>
            <a:r>
              <a:rPr lang="en-US" sz="2400" dirty="0">
                <a:latin typeface="Cambria"/>
                <a:cs typeface="Cambria"/>
              </a:rPr>
              <a:t>More importantly, this impact is visible with us today too. </a:t>
            </a:r>
          </a:p>
        </p:txBody>
      </p:sp>
      <p:pic>
        <p:nvPicPr>
          <p:cNvPr id="5" name="Picture 4" descr="A picture containing building, outdoor, tower&#10;&#10;Description automatically generated">
            <a:extLst>
              <a:ext uri="{FF2B5EF4-FFF2-40B4-BE49-F238E27FC236}">
                <a16:creationId xmlns:a16="http://schemas.microsoft.com/office/drawing/2014/main" id="{C2E728DA-DAD6-5CBE-EAC7-DBDD2C1A6B1E}"/>
              </a:ext>
            </a:extLst>
          </p:cNvPr>
          <p:cNvPicPr>
            <a:picLocks noChangeAspect="1"/>
          </p:cNvPicPr>
          <p:nvPr/>
        </p:nvPicPr>
        <p:blipFill>
          <a:blip r:embed="rId2"/>
          <a:stretch>
            <a:fillRect/>
          </a:stretch>
        </p:blipFill>
        <p:spPr>
          <a:xfrm>
            <a:off x="5756148" y="1804416"/>
            <a:ext cx="2930652" cy="3907536"/>
          </a:xfrm>
          <a:prstGeom prst="rect">
            <a:avLst/>
          </a:prstGeom>
        </p:spPr>
      </p:pic>
    </p:spTree>
    <p:extLst>
      <p:ext uri="{BB962C8B-B14F-4D97-AF65-F5344CB8AC3E}">
        <p14:creationId xmlns:p14="http://schemas.microsoft.com/office/powerpoint/2010/main" val="33370200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53" y="274638"/>
            <a:ext cx="8819147" cy="1143000"/>
          </a:xfrm>
        </p:spPr>
        <p:txBody>
          <a:bodyPr>
            <a:normAutofit fontScale="90000"/>
          </a:bodyPr>
          <a:lstStyle/>
          <a:p>
            <a:r>
              <a:rPr lang="en-US" b="1" i="1" dirty="0">
                <a:latin typeface="Cambria"/>
                <a:cs typeface="Cambria"/>
              </a:rPr>
              <a:t>Arab society before his </a:t>
            </a:r>
            <a:r>
              <a:rPr lang="ar-SA" sz="4400" b="1" dirty="0" err="1">
                <a:latin typeface="Cambria" panose="02040503050406030204" pitchFamily="18" charset="0"/>
              </a:rPr>
              <a:t>ﷺ</a:t>
            </a:r>
            <a:r>
              <a:rPr lang="ar-SA" sz="4400" b="1" dirty="0">
                <a:latin typeface="Cambria" panose="02040503050406030204" pitchFamily="18" charset="0"/>
              </a:rPr>
              <a:t> </a:t>
            </a:r>
            <a:r>
              <a:rPr lang="en-GB" sz="4400" b="1" dirty="0">
                <a:latin typeface="Cambria" panose="02040503050406030204" pitchFamily="18" charset="0"/>
              </a:rPr>
              <a:t> </a:t>
            </a:r>
            <a:r>
              <a:rPr lang="en-US" b="1" i="1" dirty="0">
                <a:latin typeface="Cambria"/>
                <a:cs typeface="Cambria"/>
              </a:rPr>
              <a:t>appearance</a:t>
            </a:r>
          </a:p>
        </p:txBody>
      </p:sp>
      <p:sp>
        <p:nvSpPr>
          <p:cNvPr id="3" name="Content Placeholder 2"/>
          <p:cNvSpPr>
            <a:spLocks noGrp="1"/>
          </p:cNvSpPr>
          <p:nvPr>
            <p:ph idx="1"/>
          </p:nvPr>
        </p:nvSpPr>
        <p:spPr>
          <a:xfrm>
            <a:off x="457200" y="1600200"/>
            <a:ext cx="5065776" cy="4902087"/>
          </a:xfrm>
        </p:spPr>
        <p:txBody>
          <a:bodyPr>
            <a:normAutofit/>
          </a:bodyPr>
          <a:lstStyle/>
          <a:p>
            <a:r>
              <a:rPr lang="en-GB" sz="2400" dirty="0">
                <a:solidFill>
                  <a:srgbClr val="000000"/>
                </a:solidFill>
                <a:effectLst/>
                <a:latin typeface="Cambria" panose="02040503050406030204" pitchFamily="18" charset="0"/>
              </a:rPr>
              <a:t>The wors</a:t>
            </a:r>
            <a:r>
              <a:rPr lang="en-GB" sz="2400" dirty="0">
                <a:solidFill>
                  <a:srgbClr val="000000"/>
                </a:solidFill>
                <a:latin typeface="Cambria" panose="02040503050406030204" pitchFamily="18" charset="0"/>
              </a:rPr>
              <a:t>e for its time</a:t>
            </a:r>
            <a:r>
              <a:rPr lang="en-GB" sz="2400" dirty="0">
                <a:solidFill>
                  <a:srgbClr val="000000"/>
                </a:solidFill>
                <a:effectLst/>
                <a:latin typeface="Cambria" panose="02040503050406030204" pitchFamily="18" charset="0"/>
              </a:rPr>
              <a:t> </a:t>
            </a:r>
          </a:p>
          <a:p>
            <a:r>
              <a:rPr lang="en-US" sz="2400" dirty="0">
                <a:latin typeface="Cambria" panose="02040503050406030204" pitchFamily="18" charset="0"/>
                <a:cs typeface="Cambria"/>
              </a:rPr>
              <a:t>Burying daughters alive </a:t>
            </a:r>
          </a:p>
          <a:p>
            <a:r>
              <a:rPr lang="en-US" sz="2400" dirty="0">
                <a:latin typeface="Cambria" panose="02040503050406030204" pitchFamily="18" charset="0"/>
                <a:cs typeface="Cambria"/>
              </a:rPr>
              <a:t>No concept of justice </a:t>
            </a:r>
          </a:p>
          <a:p>
            <a:r>
              <a:rPr lang="en-US" sz="2400" dirty="0">
                <a:latin typeface="Cambria" panose="02040503050406030204" pitchFamily="18" charset="0"/>
                <a:cs typeface="Cambria"/>
              </a:rPr>
              <a:t>Worse beliefs – worship of idols &amp; stones</a:t>
            </a:r>
          </a:p>
          <a:p>
            <a:r>
              <a:rPr lang="en-US" sz="2400" dirty="0">
                <a:latin typeface="Cambria" panose="02040503050406030204" pitchFamily="18" charset="0"/>
                <a:cs typeface="Cambria"/>
              </a:rPr>
              <a:t>Abundance of vice and immorality </a:t>
            </a:r>
          </a:p>
        </p:txBody>
      </p:sp>
      <p:pic>
        <p:nvPicPr>
          <p:cNvPr id="5" name="Picture 4" descr="A picture containing building, outdoor, place of worship, mosque&#10;&#10;Description automatically generated">
            <a:extLst>
              <a:ext uri="{FF2B5EF4-FFF2-40B4-BE49-F238E27FC236}">
                <a16:creationId xmlns:a16="http://schemas.microsoft.com/office/drawing/2014/main" id="{CDE3C7A8-CF41-D297-08E2-02AB53D89537}"/>
              </a:ext>
            </a:extLst>
          </p:cNvPr>
          <p:cNvPicPr>
            <a:picLocks noChangeAspect="1"/>
          </p:cNvPicPr>
          <p:nvPr/>
        </p:nvPicPr>
        <p:blipFill>
          <a:blip r:embed="rId2"/>
          <a:stretch>
            <a:fillRect/>
          </a:stretch>
        </p:blipFill>
        <p:spPr>
          <a:xfrm>
            <a:off x="5785866" y="2011680"/>
            <a:ext cx="2638044" cy="3517392"/>
          </a:xfrm>
          <a:prstGeom prst="rect">
            <a:avLst/>
          </a:prstGeom>
        </p:spPr>
      </p:pic>
    </p:spTree>
    <p:extLst>
      <p:ext uri="{BB962C8B-B14F-4D97-AF65-F5344CB8AC3E}">
        <p14:creationId xmlns:p14="http://schemas.microsoft.com/office/powerpoint/2010/main" val="30990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15" y="274638"/>
            <a:ext cx="8771021" cy="1143000"/>
          </a:xfrm>
        </p:spPr>
        <p:txBody>
          <a:bodyPr>
            <a:normAutofit fontScale="90000"/>
          </a:bodyPr>
          <a:lstStyle/>
          <a:p>
            <a:r>
              <a:rPr lang="en-US" b="1" dirty="0">
                <a:latin typeface="Cambria"/>
                <a:cs typeface="Cambria"/>
              </a:rPr>
              <a:t>What did Prophet Muhammad </a:t>
            </a:r>
            <a:r>
              <a:rPr lang="ar-SA" sz="4400" b="1" dirty="0" err="1">
                <a:latin typeface="Cambria" panose="02040503050406030204" pitchFamily="18" charset="0"/>
              </a:rPr>
              <a:t>ﷺ</a:t>
            </a:r>
            <a:r>
              <a:rPr lang="en-US" b="1" dirty="0">
                <a:latin typeface="Cambria"/>
                <a:cs typeface="Cambria"/>
              </a:rPr>
              <a:t> do?</a:t>
            </a:r>
            <a:endParaRPr lang="en-US" b="1" i="1" dirty="0">
              <a:latin typeface="Cambria"/>
              <a:cs typeface="Cambria"/>
            </a:endParaRPr>
          </a:p>
        </p:txBody>
      </p:sp>
      <p:sp>
        <p:nvSpPr>
          <p:cNvPr id="3" name="Content Placeholder 2"/>
          <p:cNvSpPr>
            <a:spLocks noGrp="1"/>
          </p:cNvSpPr>
          <p:nvPr>
            <p:ph idx="1"/>
          </p:nvPr>
        </p:nvSpPr>
        <p:spPr>
          <a:xfrm>
            <a:off x="457200" y="1600201"/>
            <a:ext cx="8229600" cy="2081462"/>
          </a:xfrm>
        </p:spPr>
        <p:txBody>
          <a:bodyPr>
            <a:normAutofit lnSpcReduction="10000"/>
          </a:bodyPr>
          <a:lstStyle/>
          <a:p>
            <a:r>
              <a:rPr lang="en-GB" sz="2400" dirty="0">
                <a:solidFill>
                  <a:srgbClr val="000000"/>
                </a:solidFill>
                <a:effectLst/>
                <a:latin typeface="Cambria" panose="02040503050406030204" pitchFamily="18" charset="0"/>
              </a:rPr>
              <a:t>He gave humanity to humans. </a:t>
            </a:r>
          </a:p>
          <a:p>
            <a:r>
              <a:rPr lang="en-US" sz="2400" dirty="0">
                <a:latin typeface="Cambria" panose="02040503050406030204" pitchFamily="18" charset="0"/>
                <a:cs typeface="Cambria"/>
              </a:rPr>
              <a:t>He championed women’s rights in a time where it was unheard of. </a:t>
            </a:r>
          </a:p>
          <a:p>
            <a:r>
              <a:rPr lang="en-US" sz="2400" dirty="0">
                <a:latin typeface="Cambria" panose="02040503050406030204" pitchFamily="18" charset="0"/>
                <a:cs typeface="Cambria"/>
              </a:rPr>
              <a:t>He instilled </a:t>
            </a:r>
            <a:r>
              <a:rPr lang="en-US" sz="2400" i="1" dirty="0">
                <a:latin typeface="Cambria" panose="02040503050406030204" pitchFamily="18" charset="0"/>
                <a:cs typeface="Cambria"/>
              </a:rPr>
              <a:t>tawhid</a:t>
            </a:r>
            <a:r>
              <a:rPr lang="en-US" sz="2400" dirty="0">
                <a:latin typeface="Cambria" panose="02040503050406030204" pitchFamily="18" charset="0"/>
                <a:cs typeface="Cambria"/>
              </a:rPr>
              <a:t> into the hearts of the entire Peninsula</a:t>
            </a:r>
          </a:p>
          <a:p>
            <a:r>
              <a:rPr lang="en-US" sz="2400" dirty="0">
                <a:latin typeface="Cambria" panose="02040503050406030204" pitchFamily="18" charset="0"/>
                <a:cs typeface="Cambria"/>
              </a:rPr>
              <a:t>He changed the hearts of his community forever  </a:t>
            </a:r>
          </a:p>
          <a:p>
            <a:endParaRPr lang="en-US" sz="2400" dirty="0">
              <a:latin typeface="Cambria" panose="02040503050406030204" pitchFamily="18" charset="0"/>
              <a:cs typeface="Cambria"/>
            </a:endParaRPr>
          </a:p>
        </p:txBody>
      </p:sp>
      <p:pic>
        <p:nvPicPr>
          <p:cNvPr id="10" name="Picture 9" descr="A group of people in a building&#10;&#10;Description automatically generated with low confidence">
            <a:extLst>
              <a:ext uri="{FF2B5EF4-FFF2-40B4-BE49-F238E27FC236}">
                <a16:creationId xmlns:a16="http://schemas.microsoft.com/office/drawing/2014/main" id="{DD926821-A1D6-C051-364C-835FA3A65005}"/>
              </a:ext>
            </a:extLst>
          </p:cNvPr>
          <p:cNvPicPr>
            <a:picLocks noChangeAspect="1"/>
          </p:cNvPicPr>
          <p:nvPr/>
        </p:nvPicPr>
        <p:blipFill>
          <a:blip r:embed="rId3"/>
          <a:stretch>
            <a:fillRect/>
          </a:stretch>
        </p:blipFill>
        <p:spPr>
          <a:xfrm>
            <a:off x="3011424" y="4026556"/>
            <a:ext cx="3486912" cy="2615184"/>
          </a:xfrm>
          <a:prstGeom prst="rect">
            <a:avLst/>
          </a:prstGeom>
        </p:spPr>
      </p:pic>
    </p:spTree>
    <p:extLst>
      <p:ext uri="{BB962C8B-B14F-4D97-AF65-F5344CB8AC3E}">
        <p14:creationId xmlns:p14="http://schemas.microsoft.com/office/powerpoint/2010/main" val="4200627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1420</TotalTime>
  <Words>1020</Words>
  <Application>Microsoft Macintosh PowerPoint</Application>
  <PresentationFormat>On-screen Show (4:3)</PresentationFormat>
  <Paragraphs>117</Paragraphs>
  <Slides>21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-webkit-standard</vt:lpstr>
      <vt:lpstr>Arial</vt:lpstr>
      <vt:lpstr>Calibri</vt:lpstr>
      <vt:lpstr>Cambria</vt:lpstr>
      <vt:lpstr>Lucida Bright</vt:lpstr>
      <vt:lpstr>Office Theme</vt:lpstr>
      <vt:lpstr>Prophet Muhammad ﷺ His impact on civilisation</vt:lpstr>
      <vt:lpstr>Friday – the day of salawāt</vt:lpstr>
      <vt:lpstr>The favours of Allah</vt:lpstr>
      <vt:lpstr>Life without him ﷺ </vt:lpstr>
      <vt:lpstr>PowerPoint Presentation</vt:lpstr>
      <vt:lpstr>Judging impact </vt:lpstr>
      <vt:lpstr>Judging Prophet Muhammad’s impact ﷺ</vt:lpstr>
      <vt:lpstr>Arab society before his ﷺ  appearance</vt:lpstr>
      <vt:lpstr>What did Prophet Muhammad ﷺ do?</vt:lpstr>
      <vt:lpstr>An ignorant society </vt:lpstr>
      <vt:lpstr>A learned society…</vt:lpstr>
      <vt:lpstr>Prejudice behaviour  </vt:lpstr>
      <vt:lpstr>Humanity restored…</vt:lpstr>
      <vt:lpstr>Al-Madina al-Munawwara</vt:lpstr>
      <vt:lpstr>Lasting impact </vt:lpstr>
      <vt:lpstr>Purpose of the Mawlid </vt:lpstr>
      <vt:lpstr>Announcements </vt:lpstr>
      <vt:lpstr>Announcements </vt:lpstr>
      <vt:lpstr>Madrassa System – the bare facts</vt:lpstr>
      <vt:lpstr>Madrassa System – our services</vt:lpstr>
      <vt:lpstr>Madrassa System – please register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Ather Hussain</dc:creator>
  <cp:lastModifiedBy>ather hussain</cp:lastModifiedBy>
  <cp:revision>72</cp:revision>
  <dcterms:created xsi:type="dcterms:W3CDTF">2022-03-30T11:40:19Z</dcterms:created>
  <dcterms:modified xsi:type="dcterms:W3CDTF">2025-08-29T11:47:31Z</dcterms:modified>
</cp:coreProperties>
</file>